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85" r:id="rId15"/>
    <p:sldId id="269" r:id="rId16"/>
    <p:sldId id="270" r:id="rId17"/>
    <p:sldId id="271" r:id="rId18"/>
    <p:sldId id="283" r:id="rId19"/>
    <p:sldId id="272" r:id="rId20"/>
    <p:sldId id="273" r:id="rId21"/>
    <p:sldId id="275" r:id="rId22"/>
    <p:sldId id="277" r:id="rId23"/>
    <p:sldId id="278" r:id="rId24"/>
    <p:sldId id="280" r:id="rId25"/>
    <p:sldId id="281" r:id="rId26"/>
    <p:sldId id="282" r:id="rId27"/>
  </p:sldIdLst>
  <p:sldSz cx="9144000" cy="6858000" type="screen4x3"/>
  <p:notesSz cx="9144000" cy="6858000"/>
  <p:defaultTextStyle>
    <a:defPPr>
      <a:defRPr lang="en-N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BE0CB9-60BF-4A7D-9DB4-DB4A4C93BBEE}" v="135" dt="2023-05-12T08:59:48.638"/>
    <p1510:client id="{B963BBFA-BA26-4729-8AAC-2EA8FEA9CC96}" v="9" dt="2023-05-12T08:26:24.428"/>
    <p1510:client id="{B9C039B1-D1B4-443B-82AF-789D6E4530DF}" v="9" dt="2022-12-09T13:15:23.562"/>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428" y="2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7D4922DD-971F-4314-9685-262E77AA2B97}" type="datetimeFigureOut">
              <a:rPr lang="en-GB" smtClean="0"/>
              <a:t>12/05/2023</a:t>
            </a:fld>
            <a:endParaRPr lang="en-GB" dirty="0"/>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24DA17D0-CDAD-4DB2-82FD-F3CF286D71C8}" type="slidenum">
              <a:rPr lang="en-GB" smtClean="0"/>
              <a:t>‹#›</a:t>
            </a:fld>
            <a:endParaRPr lang="en-GB" dirty="0"/>
          </a:p>
        </p:txBody>
      </p:sp>
    </p:spTree>
    <p:extLst>
      <p:ext uri="{BB962C8B-B14F-4D97-AF65-F5344CB8AC3E}">
        <p14:creationId xmlns:p14="http://schemas.microsoft.com/office/powerpoint/2010/main" val="39747936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4DA17D0-CDAD-4DB2-82FD-F3CF286D71C8}" type="slidenum">
              <a:rPr lang="en-GB" smtClean="0"/>
              <a:t>21</a:t>
            </a:fld>
            <a:endParaRPr lang="en-GB"/>
          </a:p>
        </p:txBody>
      </p:sp>
    </p:spTree>
    <p:extLst>
      <p:ext uri="{BB962C8B-B14F-4D97-AF65-F5344CB8AC3E}">
        <p14:creationId xmlns:p14="http://schemas.microsoft.com/office/powerpoint/2010/main" val="981027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602994" y="591057"/>
            <a:ext cx="5938011" cy="696594"/>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3168776" y="3440048"/>
            <a:ext cx="2806446" cy="75692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5/12/2023</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800" b="0" i="0">
                <a:solidFill>
                  <a:schemeClr val="tx1"/>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sz="1900" b="0" i="0">
                <a:solidFill>
                  <a:srgbClr val="3B7777"/>
                </a:solidFill>
                <a:latin typeface="Arial"/>
                <a:cs typeface="Aria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5/12/2023</a:t>
            </a:fld>
            <a:endParaRPr lang="en-US" dirty="0"/>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800" b="0" i="0">
                <a:solidFill>
                  <a:schemeClr val="tx1"/>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5/12/2023</a:t>
            </a:fld>
            <a:endParaRPr lang="en-US" dirty="0"/>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800" b="0" i="0">
                <a:solidFill>
                  <a:schemeClr val="tx1"/>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5/12/2023</a:t>
            </a:fld>
            <a:endParaRPr lang="en-US" dirty="0"/>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dirty="0"/>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5/12/2023</a:t>
            </a:fld>
            <a:endParaRPr lang="en-US" dirty="0"/>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1372361" y="305561"/>
            <a:ext cx="0" cy="1295400"/>
          </a:xfrm>
          <a:custGeom>
            <a:avLst/>
            <a:gdLst/>
            <a:ahLst/>
            <a:cxnLst/>
            <a:rect l="l" t="t" r="r" b="b"/>
            <a:pathLst>
              <a:path h="1295400">
                <a:moveTo>
                  <a:pt x="0" y="1295400"/>
                </a:moveTo>
                <a:lnTo>
                  <a:pt x="0" y="0"/>
                </a:lnTo>
              </a:path>
            </a:pathLst>
          </a:custGeom>
          <a:ln w="38100">
            <a:solidFill>
              <a:srgbClr val="000000"/>
            </a:solidFill>
          </a:ln>
        </p:spPr>
        <p:txBody>
          <a:bodyPr wrap="square" lIns="0" tIns="0" rIns="0" bIns="0" rtlCol="0"/>
          <a:lstStyle/>
          <a:p>
            <a:endParaRPr dirty="0"/>
          </a:p>
        </p:txBody>
      </p:sp>
      <p:pic>
        <p:nvPicPr>
          <p:cNvPr id="17" name="bg object 17"/>
          <p:cNvPicPr/>
          <p:nvPr/>
        </p:nvPicPr>
        <p:blipFill>
          <a:blip r:embed="rId7" cstate="print"/>
          <a:stretch>
            <a:fillRect/>
          </a:stretch>
        </p:blipFill>
        <p:spPr>
          <a:xfrm>
            <a:off x="152400" y="838200"/>
            <a:ext cx="228600" cy="228600"/>
          </a:xfrm>
          <a:prstGeom prst="rect">
            <a:avLst/>
          </a:prstGeom>
        </p:spPr>
      </p:pic>
      <p:pic>
        <p:nvPicPr>
          <p:cNvPr id="18" name="bg object 18"/>
          <p:cNvPicPr/>
          <p:nvPr/>
        </p:nvPicPr>
        <p:blipFill>
          <a:blip r:embed="rId8" cstate="print"/>
          <a:stretch>
            <a:fillRect/>
          </a:stretch>
        </p:blipFill>
        <p:spPr>
          <a:xfrm>
            <a:off x="539495" y="838200"/>
            <a:ext cx="228600" cy="228600"/>
          </a:xfrm>
          <a:prstGeom prst="rect">
            <a:avLst/>
          </a:prstGeom>
        </p:spPr>
      </p:pic>
      <p:pic>
        <p:nvPicPr>
          <p:cNvPr id="19" name="bg object 19"/>
          <p:cNvPicPr/>
          <p:nvPr/>
        </p:nvPicPr>
        <p:blipFill>
          <a:blip r:embed="rId9" cstate="print"/>
          <a:stretch>
            <a:fillRect/>
          </a:stretch>
        </p:blipFill>
        <p:spPr>
          <a:xfrm>
            <a:off x="926591" y="838200"/>
            <a:ext cx="228600" cy="228600"/>
          </a:xfrm>
          <a:prstGeom prst="rect">
            <a:avLst/>
          </a:prstGeom>
        </p:spPr>
      </p:pic>
      <p:sp>
        <p:nvSpPr>
          <p:cNvPr id="2" name="Holder 2"/>
          <p:cNvSpPr>
            <a:spLocks noGrp="1"/>
          </p:cNvSpPr>
          <p:nvPr>
            <p:ph type="title"/>
          </p:nvPr>
        </p:nvSpPr>
        <p:spPr>
          <a:xfrm>
            <a:off x="970152" y="303402"/>
            <a:ext cx="7203694" cy="1184910"/>
          </a:xfrm>
          <a:prstGeom prst="rect">
            <a:avLst/>
          </a:prstGeom>
        </p:spPr>
        <p:txBody>
          <a:bodyPr wrap="square" lIns="0" tIns="0" rIns="0" bIns="0">
            <a:spAutoFit/>
          </a:bodyPr>
          <a:lstStyle>
            <a:lvl1pPr>
              <a:defRPr sz="3800" b="0" i="0">
                <a:solidFill>
                  <a:schemeClr val="tx1"/>
                </a:solidFill>
                <a:latin typeface="Arial"/>
                <a:cs typeface="Arial"/>
              </a:defRPr>
            </a:lvl1pPr>
          </a:lstStyle>
          <a:p>
            <a:endParaRPr/>
          </a:p>
        </p:txBody>
      </p:sp>
      <p:sp>
        <p:nvSpPr>
          <p:cNvPr id="3" name="Holder 3"/>
          <p:cNvSpPr>
            <a:spLocks noGrp="1"/>
          </p:cNvSpPr>
          <p:nvPr>
            <p:ph type="body" idx="1"/>
          </p:nvPr>
        </p:nvSpPr>
        <p:spPr>
          <a:xfrm>
            <a:off x="535939" y="1670049"/>
            <a:ext cx="8072120" cy="4601210"/>
          </a:xfrm>
          <a:prstGeom prst="rect">
            <a:avLst/>
          </a:prstGeom>
        </p:spPr>
        <p:txBody>
          <a:bodyPr wrap="square" lIns="0" tIns="0" rIns="0" bIns="0">
            <a:spAutoFit/>
          </a:bodyPr>
          <a:lstStyle>
            <a:lvl1pPr>
              <a:defRPr sz="1900" b="0" i="0">
                <a:solidFill>
                  <a:srgbClr val="3B7777"/>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dirty="0"/>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5/12/2023</a:t>
            </a:fld>
            <a:endParaRPr lang="en-US" dirty="0"/>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g"/><Relationship Id="rId1" Type="http://schemas.openxmlformats.org/officeDocument/2006/relationships/slideLayout" Target="../slideLayouts/slideLayout2.xml"/><Relationship Id="rId5" Type="http://schemas.openxmlformats.org/officeDocument/2006/relationships/image" Target="../media/image7.jpeg"/><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0.jpg"/><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3" Type="http://schemas.openxmlformats.org/officeDocument/2006/relationships/image" Target="../media/image31.jpg"/><Relationship Id="rId2" Type="http://schemas.openxmlformats.org/officeDocument/2006/relationships/image" Target="../media/image4.jpg"/><Relationship Id="rId1" Type="http://schemas.openxmlformats.org/officeDocument/2006/relationships/slideLayout" Target="../slideLayouts/slideLayout5.xml"/><Relationship Id="rId5" Type="http://schemas.openxmlformats.org/officeDocument/2006/relationships/image" Target="../media/image7.jpe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8" Type="http://schemas.openxmlformats.org/officeDocument/2006/relationships/image" Target="../media/image18.png"/><Relationship Id="rId13" Type="http://schemas.openxmlformats.org/officeDocument/2006/relationships/image" Target="../media/image23.png"/><Relationship Id="rId3" Type="http://schemas.openxmlformats.org/officeDocument/2006/relationships/image" Target="../media/image13.png"/><Relationship Id="rId7" Type="http://schemas.openxmlformats.org/officeDocument/2006/relationships/image" Target="../media/image17.png"/><Relationship Id="rId12" Type="http://schemas.openxmlformats.org/officeDocument/2006/relationships/image" Target="../media/image22.png"/><Relationship Id="rId2" Type="http://schemas.openxmlformats.org/officeDocument/2006/relationships/image" Target="../media/image12.png"/><Relationship Id="rId1" Type="http://schemas.openxmlformats.org/officeDocument/2006/relationships/slideLayout" Target="../slideLayouts/slideLayout2.xml"/><Relationship Id="rId6" Type="http://schemas.openxmlformats.org/officeDocument/2006/relationships/image" Target="../media/image16.png"/><Relationship Id="rId11" Type="http://schemas.openxmlformats.org/officeDocument/2006/relationships/image" Target="../media/image21.png"/><Relationship Id="rId5" Type="http://schemas.openxmlformats.org/officeDocument/2006/relationships/image" Target="../media/image15.png"/><Relationship Id="rId10" Type="http://schemas.openxmlformats.org/officeDocument/2006/relationships/image" Target="../media/image20.png"/><Relationship Id="rId4" Type="http://schemas.openxmlformats.org/officeDocument/2006/relationships/image" Target="../media/image14.png"/><Relationship Id="rId9" Type="http://schemas.openxmlformats.org/officeDocument/2006/relationships/image" Target="../media/image19.png"/><Relationship Id="rId14" Type="http://schemas.openxmlformats.org/officeDocument/2006/relationships/image" Target="../media/image24.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 Id="rId6" Type="http://schemas.openxmlformats.org/officeDocument/2006/relationships/image" Target="../media/image29.png"/><Relationship Id="rId5" Type="http://schemas.openxmlformats.org/officeDocument/2006/relationships/image" Target="../media/image28.png"/><Relationship Id="rId4" Type="http://schemas.openxmlformats.org/officeDocument/2006/relationships/image" Target="../media/image27.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object 3"/>
          <p:cNvSpPr/>
          <p:nvPr/>
        </p:nvSpPr>
        <p:spPr>
          <a:xfrm>
            <a:off x="797214" y="2105296"/>
            <a:ext cx="347980" cy="347980"/>
          </a:xfrm>
          <a:custGeom>
            <a:avLst/>
            <a:gdLst/>
            <a:ahLst/>
            <a:cxnLst/>
            <a:rect l="l" t="t" r="r" b="b"/>
            <a:pathLst>
              <a:path w="347980" h="347980">
                <a:moveTo>
                  <a:pt x="173736" y="0"/>
                </a:moveTo>
                <a:lnTo>
                  <a:pt x="127551" y="6201"/>
                </a:lnTo>
                <a:lnTo>
                  <a:pt x="86049" y="23706"/>
                </a:lnTo>
                <a:lnTo>
                  <a:pt x="50887" y="50863"/>
                </a:lnTo>
                <a:lnTo>
                  <a:pt x="23720" y="86021"/>
                </a:lnTo>
                <a:lnTo>
                  <a:pt x="6206" y="127529"/>
                </a:lnTo>
                <a:lnTo>
                  <a:pt x="0" y="173735"/>
                </a:lnTo>
                <a:lnTo>
                  <a:pt x="6206" y="219942"/>
                </a:lnTo>
                <a:lnTo>
                  <a:pt x="23720" y="261450"/>
                </a:lnTo>
                <a:lnTo>
                  <a:pt x="50887" y="296608"/>
                </a:lnTo>
                <a:lnTo>
                  <a:pt x="86049" y="323765"/>
                </a:lnTo>
                <a:lnTo>
                  <a:pt x="127551" y="341270"/>
                </a:lnTo>
                <a:lnTo>
                  <a:pt x="173736" y="347471"/>
                </a:lnTo>
                <a:lnTo>
                  <a:pt x="219920" y="341270"/>
                </a:lnTo>
                <a:lnTo>
                  <a:pt x="261422" y="323765"/>
                </a:lnTo>
                <a:lnTo>
                  <a:pt x="296584" y="296608"/>
                </a:lnTo>
                <a:lnTo>
                  <a:pt x="323751" y="261450"/>
                </a:lnTo>
                <a:lnTo>
                  <a:pt x="341265" y="219942"/>
                </a:lnTo>
                <a:lnTo>
                  <a:pt x="347472" y="173735"/>
                </a:lnTo>
                <a:lnTo>
                  <a:pt x="341265" y="127529"/>
                </a:lnTo>
                <a:lnTo>
                  <a:pt x="323751" y="86021"/>
                </a:lnTo>
                <a:lnTo>
                  <a:pt x="296584" y="50863"/>
                </a:lnTo>
                <a:lnTo>
                  <a:pt x="261422" y="23706"/>
                </a:lnTo>
                <a:lnTo>
                  <a:pt x="219920" y="6201"/>
                </a:lnTo>
                <a:lnTo>
                  <a:pt x="173736" y="0"/>
                </a:lnTo>
                <a:close/>
              </a:path>
            </a:pathLst>
          </a:custGeom>
          <a:solidFill>
            <a:srgbClr val="336666"/>
          </a:solidFill>
        </p:spPr>
        <p:txBody>
          <a:bodyPr wrap="square" lIns="0" tIns="0" rIns="0" bIns="0" rtlCol="0"/>
          <a:lstStyle/>
          <a:p>
            <a:endParaRPr dirty="0"/>
          </a:p>
        </p:txBody>
      </p:sp>
      <p:sp>
        <p:nvSpPr>
          <p:cNvPr id="4" name="object 4"/>
          <p:cNvSpPr/>
          <p:nvPr/>
        </p:nvSpPr>
        <p:spPr>
          <a:xfrm>
            <a:off x="1245086" y="2105296"/>
            <a:ext cx="350520" cy="347980"/>
          </a:xfrm>
          <a:custGeom>
            <a:avLst/>
            <a:gdLst/>
            <a:ahLst/>
            <a:cxnLst/>
            <a:rect l="l" t="t" r="r" b="b"/>
            <a:pathLst>
              <a:path w="350519" h="347980">
                <a:moveTo>
                  <a:pt x="175259" y="0"/>
                </a:moveTo>
                <a:lnTo>
                  <a:pt x="128666" y="6201"/>
                </a:lnTo>
                <a:lnTo>
                  <a:pt x="86800" y="23706"/>
                </a:lnTo>
                <a:lnTo>
                  <a:pt x="51330" y="50863"/>
                </a:lnTo>
                <a:lnTo>
                  <a:pt x="23926" y="86021"/>
                </a:lnTo>
                <a:lnTo>
                  <a:pt x="6260" y="127529"/>
                </a:lnTo>
                <a:lnTo>
                  <a:pt x="0" y="173735"/>
                </a:lnTo>
                <a:lnTo>
                  <a:pt x="6260" y="219942"/>
                </a:lnTo>
                <a:lnTo>
                  <a:pt x="23926" y="261450"/>
                </a:lnTo>
                <a:lnTo>
                  <a:pt x="51330" y="296608"/>
                </a:lnTo>
                <a:lnTo>
                  <a:pt x="86800" y="323765"/>
                </a:lnTo>
                <a:lnTo>
                  <a:pt x="128666" y="341270"/>
                </a:lnTo>
                <a:lnTo>
                  <a:pt x="175259" y="347471"/>
                </a:lnTo>
                <a:lnTo>
                  <a:pt x="221853" y="341270"/>
                </a:lnTo>
                <a:lnTo>
                  <a:pt x="263719" y="323765"/>
                </a:lnTo>
                <a:lnTo>
                  <a:pt x="299189" y="296608"/>
                </a:lnTo>
                <a:lnTo>
                  <a:pt x="326593" y="261450"/>
                </a:lnTo>
                <a:lnTo>
                  <a:pt x="344259" y="219942"/>
                </a:lnTo>
                <a:lnTo>
                  <a:pt x="350519" y="173735"/>
                </a:lnTo>
                <a:lnTo>
                  <a:pt x="344259" y="127529"/>
                </a:lnTo>
                <a:lnTo>
                  <a:pt x="326593" y="86021"/>
                </a:lnTo>
                <a:lnTo>
                  <a:pt x="299189" y="50863"/>
                </a:lnTo>
                <a:lnTo>
                  <a:pt x="263719" y="23706"/>
                </a:lnTo>
                <a:lnTo>
                  <a:pt x="221853" y="6201"/>
                </a:lnTo>
                <a:lnTo>
                  <a:pt x="175259" y="0"/>
                </a:lnTo>
                <a:close/>
              </a:path>
            </a:pathLst>
          </a:custGeom>
          <a:solidFill>
            <a:srgbClr val="99CCCC"/>
          </a:solidFill>
        </p:spPr>
        <p:txBody>
          <a:bodyPr wrap="square" lIns="0" tIns="0" rIns="0" bIns="0" rtlCol="0"/>
          <a:lstStyle/>
          <a:p>
            <a:endParaRPr dirty="0"/>
          </a:p>
        </p:txBody>
      </p:sp>
      <p:sp>
        <p:nvSpPr>
          <p:cNvPr id="9" name="object 9"/>
          <p:cNvSpPr txBox="1">
            <a:spLocks noGrp="1"/>
          </p:cNvSpPr>
          <p:nvPr>
            <p:ph type="title"/>
          </p:nvPr>
        </p:nvSpPr>
        <p:spPr>
          <a:xfrm>
            <a:off x="3036916" y="1306225"/>
            <a:ext cx="5757111" cy="2845010"/>
          </a:xfrm>
          <a:prstGeom prst="rect">
            <a:avLst/>
          </a:prstGeom>
        </p:spPr>
        <p:txBody>
          <a:bodyPr vert="horz" wrap="square" lIns="0" tIns="13335" rIns="0" bIns="0" rtlCol="0" anchor="t">
            <a:spAutoFit/>
          </a:bodyPr>
          <a:lstStyle/>
          <a:p>
            <a:pPr marL="17145" marR="5080" algn="just">
              <a:spcBef>
                <a:spcPts val="105"/>
              </a:spcBef>
            </a:pPr>
            <a:r>
              <a:rPr sz="2800" b="1" dirty="0">
                <a:solidFill>
                  <a:srgbClr val="3B7777"/>
                </a:solidFill>
                <a:latin typeface="Arial"/>
                <a:cs typeface="Arial"/>
              </a:rPr>
              <a:t>PRACTICE</a:t>
            </a:r>
            <a:r>
              <a:rPr sz="2800" b="1" spc="-35" dirty="0">
                <a:solidFill>
                  <a:srgbClr val="3B7777"/>
                </a:solidFill>
                <a:latin typeface="Arial"/>
                <a:cs typeface="Arial"/>
              </a:rPr>
              <a:t> </a:t>
            </a:r>
            <a:r>
              <a:rPr sz="2800" b="1" dirty="0">
                <a:solidFill>
                  <a:srgbClr val="3B7777"/>
                </a:solidFill>
                <a:latin typeface="Arial"/>
                <a:cs typeface="Arial"/>
              </a:rPr>
              <a:t>AND</a:t>
            </a:r>
            <a:r>
              <a:rPr sz="2800" b="1" spc="-25" dirty="0">
                <a:solidFill>
                  <a:srgbClr val="3B7777"/>
                </a:solidFill>
                <a:latin typeface="Arial"/>
                <a:cs typeface="Arial"/>
              </a:rPr>
              <a:t> </a:t>
            </a:r>
            <a:r>
              <a:rPr sz="2800" b="1" dirty="0">
                <a:solidFill>
                  <a:srgbClr val="3B7777"/>
                </a:solidFill>
                <a:latin typeface="Arial"/>
                <a:cs typeface="Arial"/>
              </a:rPr>
              <a:t>PROCEDURE</a:t>
            </a:r>
            <a:r>
              <a:rPr lang="en-GB" sz="2800" b="1" dirty="0">
                <a:solidFill>
                  <a:srgbClr val="3B7777"/>
                </a:solidFill>
                <a:latin typeface="Arial"/>
                <a:cs typeface="Arial"/>
              </a:rPr>
              <a:t> OF THE SMALL CLAIMS COURT OF THE </a:t>
            </a:r>
            <a:r>
              <a:rPr lang="en-GB" sz="2800" b="1" dirty="0">
                <a:solidFill>
                  <a:srgbClr val="3B7777"/>
                </a:solidFill>
              </a:rPr>
              <a:t>DELTA </a:t>
            </a:r>
            <a:r>
              <a:rPr lang="en-GB" sz="2800" b="1" dirty="0">
                <a:solidFill>
                  <a:srgbClr val="3B7777"/>
                </a:solidFill>
                <a:latin typeface="Arial"/>
                <a:cs typeface="Arial"/>
              </a:rPr>
              <a:t>STATE JUDICIARY</a:t>
            </a:r>
            <a:br>
              <a:rPr lang="en-GB" sz="2800" b="1" dirty="0">
                <a:solidFill>
                  <a:srgbClr val="3B7777"/>
                </a:solidFill>
                <a:latin typeface="Arial"/>
                <a:cs typeface="Arial"/>
              </a:rPr>
            </a:br>
            <a:br>
              <a:rPr lang="en-GB" sz="2800" b="1" dirty="0">
                <a:solidFill>
                  <a:srgbClr val="3B7777"/>
                </a:solidFill>
                <a:latin typeface="Arial"/>
                <a:cs typeface="Arial"/>
              </a:rPr>
            </a:br>
            <a:r>
              <a:rPr sz="2400" b="1" dirty="0">
                <a:solidFill>
                  <a:srgbClr val="002060"/>
                </a:solidFill>
              </a:rPr>
              <a:t>ENFORCEMENT OF</a:t>
            </a:r>
            <a:r>
              <a:rPr lang="en-US" sz="2400" b="1" dirty="0">
                <a:solidFill>
                  <a:srgbClr val="002060"/>
                </a:solidFill>
              </a:rPr>
              <a:t> </a:t>
            </a:r>
            <a:r>
              <a:rPr sz="2400" b="1" dirty="0">
                <a:solidFill>
                  <a:srgbClr val="002060"/>
                </a:solidFill>
              </a:rPr>
              <a:t> JUDGMENT</a:t>
            </a:r>
            <a:r>
              <a:rPr lang="en-US" sz="2400" b="1" dirty="0">
                <a:solidFill>
                  <a:srgbClr val="002060"/>
                </a:solidFill>
              </a:rPr>
              <a:t>S OF THE SMALL CLAIMS COURT</a:t>
            </a:r>
            <a:r>
              <a:rPr lang="en-GB" sz="2400" b="1" dirty="0">
                <a:solidFill>
                  <a:srgbClr val="002060"/>
                </a:solidFill>
              </a:rPr>
              <a:t> AND APPEALS TO THE HIGH COURT</a:t>
            </a:r>
            <a:endParaRPr sz="2400" b="1" dirty="0">
              <a:solidFill>
                <a:srgbClr val="002060"/>
              </a:solidFill>
            </a:endParaRPr>
          </a:p>
        </p:txBody>
      </p:sp>
      <p:sp>
        <p:nvSpPr>
          <p:cNvPr id="10" name="object 10"/>
          <p:cNvSpPr txBox="1"/>
          <p:nvPr/>
        </p:nvSpPr>
        <p:spPr>
          <a:xfrm>
            <a:off x="2895600" y="4719553"/>
            <a:ext cx="6009060" cy="1243930"/>
          </a:xfrm>
          <a:prstGeom prst="rect">
            <a:avLst/>
          </a:prstGeom>
        </p:spPr>
        <p:txBody>
          <a:bodyPr vert="horz" wrap="square" lIns="0" tIns="12700" rIns="0" bIns="0" rtlCol="0" anchor="t">
            <a:spAutoFit/>
          </a:bodyPr>
          <a:lstStyle/>
          <a:p>
            <a:pPr marL="12700">
              <a:spcBef>
                <a:spcPts val="3145"/>
              </a:spcBef>
            </a:pPr>
            <a:r>
              <a:rPr lang="en-GB" sz="2000" b="1" spc="-5" dirty="0">
                <a:solidFill>
                  <a:srgbClr val="3B7777"/>
                </a:solidFill>
                <a:latin typeface="Arial"/>
                <a:cs typeface="Arial"/>
              </a:rPr>
              <a:t>A </a:t>
            </a:r>
            <a:r>
              <a:rPr sz="2000" b="1" spc="-5" dirty="0">
                <a:solidFill>
                  <a:srgbClr val="3B7777"/>
                </a:solidFill>
                <a:latin typeface="Arial"/>
                <a:cs typeface="Arial"/>
              </a:rPr>
              <a:t>PRESENTATION</a:t>
            </a:r>
            <a:r>
              <a:rPr sz="2000" b="1" spc="5" dirty="0">
                <a:solidFill>
                  <a:srgbClr val="3B7777"/>
                </a:solidFill>
                <a:latin typeface="Arial"/>
                <a:cs typeface="Arial"/>
              </a:rPr>
              <a:t> </a:t>
            </a:r>
            <a:r>
              <a:rPr sz="2000" b="1" spc="-5" dirty="0">
                <a:solidFill>
                  <a:srgbClr val="3B7777"/>
                </a:solidFill>
                <a:latin typeface="Arial"/>
                <a:cs typeface="Arial"/>
              </a:rPr>
              <a:t>BY</a:t>
            </a:r>
            <a:r>
              <a:rPr sz="2000" b="1" spc="35" dirty="0">
                <a:solidFill>
                  <a:srgbClr val="3B7777"/>
                </a:solidFill>
                <a:latin typeface="Arial"/>
                <a:cs typeface="Arial"/>
              </a:rPr>
              <a:t> </a:t>
            </a:r>
            <a:r>
              <a:rPr lang="en-US" sz="2000" b="1" spc="35" dirty="0">
                <a:solidFill>
                  <a:srgbClr val="3B7777"/>
                </a:solidFill>
                <a:latin typeface="Arial"/>
                <a:cs typeface="Arial"/>
              </a:rPr>
              <a:t>KIGAI ZONTONG, </a:t>
            </a:r>
            <a:r>
              <a:rPr lang="en-US" sz="2000" b="1" spc="35" dirty="0" err="1">
                <a:solidFill>
                  <a:srgbClr val="3B7777"/>
                </a:solidFill>
                <a:latin typeface="Arial"/>
                <a:cs typeface="Arial"/>
              </a:rPr>
              <a:t>MCIArb</a:t>
            </a:r>
            <a:r>
              <a:rPr lang="en-US" sz="2000" b="1" spc="35" dirty="0">
                <a:solidFill>
                  <a:srgbClr val="3B7777"/>
                </a:solidFill>
                <a:latin typeface="Arial"/>
                <a:cs typeface="Arial"/>
              </a:rPr>
              <a:t>. </a:t>
            </a:r>
            <a:r>
              <a:rPr lang="en-GB" sz="2000" b="1" spc="-5" dirty="0">
                <a:solidFill>
                  <a:srgbClr val="3B7777"/>
                </a:solidFill>
                <a:latin typeface="Arial"/>
                <a:cs typeface="Arial"/>
              </a:rPr>
              <a:t> </a:t>
            </a:r>
            <a:r>
              <a:rPr sz="2000" b="1" spc="-15" dirty="0">
                <a:solidFill>
                  <a:srgbClr val="3B7777"/>
                </a:solidFill>
                <a:latin typeface="Arial"/>
                <a:cs typeface="Arial"/>
              </a:rPr>
              <a:t>AT</a:t>
            </a:r>
            <a:r>
              <a:rPr sz="2000" b="1" spc="15" dirty="0">
                <a:solidFill>
                  <a:srgbClr val="3B7777"/>
                </a:solidFill>
                <a:latin typeface="Arial"/>
                <a:cs typeface="Arial"/>
              </a:rPr>
              <a:t> </a:t>
            </a:r>
            <a:r>
              <a:rPr sz="2000" b="1" spc="-5" dirty="0">
                <a:solidFill>
                  <a:srgbClr val="3B7777"/>
                </a:solidFill>
                <a:latin typeface="Arial"/>
                <a:cs typeface="Arial"/>
              </a:rPr>
              <a:t>THE</a:t>
            </a:r>
            <a:r>
              <a:rPr sz="2000" b="1" spc="20" dirty="0">
                <a:solidFill>
                  <a:srgbClr val="3B7777"/>
                </a:solidFill>
                <a:latin typeface="Arial"/>
                <a:cs typeface="Arial"/>
              </a:rPr>
              <a:t> </a:t>
            </a:r>
            <a:r>
              <a:rPr sz="2000" b="1" spc="-5" dirty="0">
                <a:solidFill>
                  <a:srgbClr val="3B7777"/>
                </a:solidFill>
                <a:latin typeface="Arial"/>
                <a:cs typeface="Arial"/>
              </a:rPr>
              <a:t>TRAINING</a:t>
            </a:r>
            <a:r>
              <a:rPr sz="2000" b="1" spc="15" dirty="0">
                <a:solidFill>
                  <a:srgbClr val="3B7777"/>
                </a:solidFill>
                <a:latin typeface="Arial"/>
                <a:cs typeface="Arial"/>
              </a:rPr>
              <a:t> </a:t>
            </a:r>
            <a:r>
              <a:rPr sz="2000" b="1" dirty="0">
                <a:solidFill>
                  <a:srgbClr val="3B7777"/>
                </a:solidFill>
                <a:latin typeface="Arial"/>
                <a:cs typeface="Arial"/>
              </a:rPr>
              <a:t>ON</a:t>
            </a:r>
            <a:r>
              <a:rPr sz="2000" b="1" spc="10" dirty="0">
                <a:solidFill>
                  <a:srgbClr val="3B7777"/>
                </a:solidFill>
                <a:latin typeface="Arial"/>
                <a:cs typeface="Arial"/>
              </a:rPr>
              <a:t> </a:t>
            </a:r>
            <a:r>
              <a:rPr sz="2000" b="1" spc="-10" dirty="0">
                <a:solidFill>
                  <a:srgbClr val="3B7777"/>
                </a:solidFill>
                <a:latin typeface="Arial"/>
                <a:cs typeface="Arial"/>
              </a:rPr>
              <a:t>SMALL</a:t>
            </a:r>
            <a:r>
              <a:rPr lang="en-GB" sz="2000" dirty="0">
                <a:latin typeface="Arial"/>
                <a:cs typeface="Arial"/>
              </a:rPr>
              <a:t> </a:t>
            </a:r>
            <a:r>
              <a:rPr sz="2000" b="1" spc="-5" dirty="0">
                <a:solidFill>
                  <a:srgbClr val="3B7777"/>
                </a:solidFill>
                <a:latin typeface="Arial"/>
                <a:cs typeface="Arial"/>
              </a:rPr>
              <a:t>CLAIMS COURT</a:t>
            </a:r>
            <a:r>
              <a:rPr sz="2000" b="1" spc="-10" dirty="0">
                <a:solidFill>
                  <a:srgbClr val="3B7777"/>
                </a:solidFill>
                <a:latin typeface="Arial"/>
                <a:cs typeface="Arial"/>
              </a:rPr>
              <a:t> </a:t>
            </a:r>
            <a:r>
              <a:rPr sz="2000" b="1" dirty="0">
                <a:solidFill>
                  <a:srgbClr val="3B7777"/>
                </a:solidFill>
                <a:latin typeface="Arial"/>
                <a:cs typeface="Arial"/>
              </a:rPr>
              <a:t>FOR</a:t>
            </a:r>
            <a:r>
              <a:rPr sz="2000" b="1" spc="-20" dirty="0">
                <a:solidFill>
                  <a:srgbClr val="3B7777"/>
                </a:solidFill>
                <a:latin typeface="Arial"/>
                <a:cs typeface="Arial"/>
              </a:rPr>
              <a:t> </a:t>
            </a:r>
            <a:r>
              <a:rPr lang="en-US" sz="2000" b="1" spc="-5" dirty="0">
                <a:solidFill>
                  <a:srgbClr val="3B7777"/>
                </a:solidFill>
                <a:latin typeface="Arial"/>
                <a:cs typeface="Arial"/>
              </a:rPr>
              <a:t>JUDICIAL</a:t>
            </a:r>
            <a:r>
              <a:rPr lang="en-GB" sz="2000" b="1" spc="-5" dirty="0">
                <a:solidFill>
                  <a:srgbClr val="3B7777"/>
                </a:solidFill>
                <a:latin typeface="Arial"/>
                <a:cs typeface="Arial"/>
              </a:rPr>
              <a:t> AND COURT OFFICIALS OF DELTA STATE JUDICIARY</a:t>
            </a:r>
            <a:endParaRPr sz="2000" dirty="0">
              <a:latin typeface="Arial"/>
              <a:cs typeface="Arial"/>
            </a:endParaRPr>
          </a:p>
        </p:txBody>
      </p:sp>
      <p:pic>
        <p:nvPicPr>
          <p:cNvPr id="16" name="object 2">
            <a:extLst>
              <a:ext uri="{FF2B5EF4-FFF2-40B4-BE49-F238E27FC236}">
                <a16:creationId xmlns:a16="http://schemas.microsoft.com/office/drawing/2014/main" id="{E7C017CD-7556-43E7-86E0-8324029E6364}"/>
              </a:ext>
            </a:extLst>
          </p:cNvPr>
          <p:cNvPicPr/>
          <p:nvPr/>
        </p:nvPicPr>
        <p:blipFill>
          <a:blip r:embed="rId2" cstate="print"/>
          <a:stretch>
            <a:fillRect/>
          </a:stretch>
        </p:blipFill>
        <p:spPr>
          <a:xfrm>
            <a:off x="204173" y="422207"/>
            <a:ext cx="2830494" cy="1376114"/>
          </a:xfrm>
          <a:prstGeom prst="rect">
            <a:avLst/>
          </a:prstGeom>
        </p:spPr>
      </p:pic>
      <p:pic>
        <p:nvPicPr>
          <p:cNvPr id="7" name="Picture 6" descr="A picture containing logo&#10;&#10;Description automatically generated">
            <a:extLst>
              <a:ext uri="{FF2B5EF4-FFF2-40B4-BE49-F238E27FC236}">
                <a16:creationId xmlns:a16="http://schemas.microsoft.com/office/drawing/2014/main" id="{48849883-FF54-106B-9F5E-08FE3718E33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570200" y="3427200"/>
            <a:ext cx="3600" cy="3600"/>
          </a:xfrm>
          <a:prstGeom prst="rect">
            <a:avLst/>
          </a:prstGeom>
        </p:spPr>
      </p:pic>
      <p:pic>
        <p:nvPicPr>
          <p:cNvPr id="11" name="Picture 10" descr="Radar chart&#10;&#10;Description automatically generated with low confidence">
            <a:extLst>
              <a:ext uri="{FF2B5EF4-FFF2-40B4-BE49-F238E27FC236}">
                <a16:creationId xmlns:a16="http://schemas.microsoft.com/office/drawing/2014/main" id="{873C513D-290E-4443-BB26-78D20FB3328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39340" y="4980201"/>
            <a:ext cx="2427660" cy="809625"/>
          </a:xfrm>
          <a:prstGeom prst="rect">
            <a:avLst/>
          </a:prstGeom>
        </p:spPr>
      </p:pic>
      <p:pic>
        <p:nvPicPr>
          <p:cNvPr id="1026" name="Picture 2" descr="Delta-State-Logo – Delta State Government">
            <a:extLst>
              <a:ext uri="{FF2B5EF4-FFF2-40B4-BE49-F238E27FC236}">
                <a16:creationId xmlns:a16="http://schemas.microsoft.com/office/drawing/2014/main" id="{04A6E672-55B3-F18C-63A5-1A2927ED7B3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4173" y="2777670"/>
            <a:ext cx="2081827" cy="179433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24000" y="304800"/>
            <a:ext cx="7440295" cy="935513"/>
          </a:xfrm>
          <a:prstGeom prst="rect">
            <a:avLst/>
          </a:prstGeom>
        </p:spPr>
        <p:txBody>
          <a:bodyPr vert="horz" wrap="square" lIns="0" tIns="12065" rIns="0" bIns="0" rtlCol="0">
            <a:spAutoFit/>
          </a:bodyPr>
          <a:lstStyle/>
          <a:p>
            <a:pPr marL="12700" marR="5080" algn="just">
              <a:lnSpc>
                <a:spcPct val="100000"/>
              </a:lnSpc>
              <a:spcBef>
                <a:spcPts val="95"/>
              </a:spcBef>
            </a:pPr>
            <a:r>
              <a:rPr sz="3000" b="1" spc="-5" dirty="0"/>
              <a:t>Methods</a:t>
            </a:r>
            <a:r>
              <a:rPr sz="3000" b="1" spc="10" dirty="0"/>
              <a:t> </a:t>
            </a:r>
            <a:r>
              <a:rPr sz="3000" b="1" spc="-5" dirty="0"/>
              <a:t>of</a:t>
            </a:r>
            <a:r>
              <a:rPr sz="3000" b="1" spc="-10" dirty="0"/>
              <a:t> </a:t>
            </a:r>
            <a:r>
              <a:rPr sz="3000" b="1" spc="-5" dirty="0"/>
              <a:t>Enforcement</a:t>
            </a:r>
            <a:r>
              <a:rPr sz="3000" b="1" spc="30" dirty="0"/>
              <a:t> </a:t>
            </a:r>
            <a:r>
              <a:rPr sz="3000" b="1" spc="-5" dirty="0"/>
              <a:t>of Judgments</a:t>
            </a:r>
            <a:r>
              <a:rPr lang="en-US" sz="3000" b="1" spc="-5" dirty="0"/>
              <a:t> of the</a:t>
            </a:r>
            <a:r>
              <a:rPr sz="3000" b="1" spc="-5" dirty="0"/>
              <a:t> </a:t>
            </a:r>
            <a:r>
              <a:rPr sz="3000" b="1" spc="-930" dirty="0"/>
              <a:t> </a:t>
            </a:r>
            <a:r>
              <a:rPr sz="3000" b="1" spc="-5" dirty="0"/>
              <a:t>Small</a:t>
            </a:r>
            <a:r>
              <a:rPr sz="3000" b="1" dirty="0"/>
              <a:t> </a:t>
            </a:r>
            <a:r>
              <a:rPr sz="3000" b="1" spc="-5" dirty="0"/>
              <a:t>Claims Court</a:t>
            </a:r>
            <a:endParaRPr sz="3000" b="1" dirty="0"/>
          </a:p>
        </p:txBody>
      </p:sp>
      <p:sp>
        <p:nvSpPr>
          <p:cNvPr id="3" name="object 3"/>
          <p:cNvSpPr txBox="1"/>
          <p:nvPr/>
        </p:nvSpPr>
        <p:spPr>
          <a:xfrm>
            <a:off x="342900" y="1588764"/>
            <a:ext cx="8458200" cy="4964436"/>
          </a:xfrm>
          <a:prstGeom prst="rect">
            <a:avLst/>
          </a:prstGeom>
        </p:spPr>
        <p:txBody>
          <a:bodyPr vert="horz" wrap="square" lIns="0" tIns="68580" rIns="0" bIns="0" rtlCol="0">
            <a:spAutoFit/>
          </a:bodyPr>
          <a:lstStyle/>
          <a:p>
            <a:pPr marL="354965" marR="5715" indent="-342900" algn="just">
              <a:lnSpc>
                <a:spcPts val="1820"/>
              </a:lnSpc>
              <a:spcBef>
                <a:spcPts val="540"/>
              </a:spcBef>
              <a:buClr>
                <a:srgbClr val="336666"/>
              </a:buClr>
              <a:buSzPct val="68421"/>
              <a:buFont typeface="Wingdings"/>
              <a:buChar char=""/>
              <a:tabLst>
                <a:tab pos="355600" algn="l"/>
              </a:tabLst>
            </a:pPr>
            <a:r>
              <a:rPr sz="1900" spc="-5" dirty="0">
                <a:solidFill>
                  <a:schemeClr val="tx2"/>
                </a:solidFill>
                <a:latin typeface="Arial"/>
                <a:cs typeface="Arial"/>
              </a:rPr>
              <a:t>By the</a:t>
            </a:r>
            <a:r>
              <a:rPr sz="1900" dirty="0">
                <a:solidFill>
                  <a:schemeClr val="tx2"/>
                </a:solidFill>
                <a:latin typeface="Arial"/>
                <a:cs typeface="Arial"/>
              </a:rPr>
              <a:t> nature </a:t>
            </a:r>
            <a:r>
              <a:rPr sz="1900" spc="-5" dirty="0">
                <a:solidFill>
                  <a:schemeClr val="tx2"/>
                </a:solidFill>
                <a:latin typeface="Arial"/>
                <a:cs typeface="Arial"/>
              </a:rPr>
              <a:t>of </a:t>
            </a:r>
            <a:r>
              <a:rPr sz="1900" dirty="0">
                <a:solidFill>
                  <a:schemeClr val="tx2"/>
                </a:solidFill>
                <a:latin typeface="Arial"/>
                <a:cs typeface="Arial"/>
              </a:rPr>
              <a:t>proceedings</a:t>
            </a:r>
            <a:r>
              <a:rPr sz="1900" spc="5" dirty="0">
                <a:solidFill>
                  <a:schemeClr val="tx2"/>
                </a:solidFill>
                <a:latin typeface="Arial"/>
                <a:cs typeface="Arial"/>
              </a:rPr>
              <a:t> </a:t>
            </a:r>
            <a:r>
              <a:rPr sz="1900" dirty="0">
                <a:solidFill>
                  <a:schemeClr val="tx2"/>
                </a:solidFill>
                <a:latin typeface="Arial"/>
                <a:cs typeface="Arial"/>
              </a:rPr>
              <a:t>before the </a:t>
            </a:r>
            <a:r>
              <a:rPr sz="1900" spc="-5" dirty="0">
                <a:solidFill>
                  <a:schemeClr val="tx2"/>
                </a:solidFill>
                <a:latin typeface="Arial"/>
                <a:cs typeface="Arial"/>
              </a:rPr>
              <a:t>Small </a:t>
            </a:r>
            <a:r>
              <a:rPr sz="1900" dirty="0">
                <a:solidFill>
                  <a:schemeClr val="tx2"/>
                </a:solidFill>
                <a:latin typeface="Arial"/>
                <a:cs typeface="Arial"/>
              </a:rPr>
              <a:t>Claims </a:t>
            </a:r>
            <a:r>
              <a:rPr sz="1900" spc="-5" dirty="0">
                <a:solidFill>
                  <a:schemeClr val="tx2"/>
                </a:solidFill>
                <a:latin typeface="Arial"/>
                <a:cs typeface="Arial"/>
              </a:rPr>
              <a:t>Court,</a:t>
            </a:r>
            <a:r>
              <a:rPr sz="1900" dirty="0">
                <a:solidFill>
                  <a:schemeClr val="tx2"/>
                </a:solidFill>
                <a:latin typeface="Arial"/>
                <a:cs typeface="Arial"/>
              </a:rPr>
              <a:t> the </a:t>
            </a:r>
            <a:r>
              <a:rPr sz="1900" spc="5" dirty="0">
                <a:solidFill>
                  <a:schemeClr val="tx2"/>
                </a:solidFill>
                <a:latin typeface="Arial"/>
                <a:cs typeface="Arial"/>
              </a:rPr>
              <a:t> </a:t>
            </a:r>
            <a:r>
              <a:rPr sz="1900" dirty="0">
                <a:solidFill>
                  <a:schemeClr val="tx2"/>
                </a:solidFill>
                <a:latin typeface="Arial"/>
                <a:cs typeface="Arial"/>
              </a:rPr>
              <a:t>judgment </a:t>
            </a:r>
            <a:r>
              <a:rPr sz="1900" spc="-5" dirty="0">
                <a:solidFill>
                  <a:schemeClr val="tx2"/>
                </a:solidFill>
                <a:latin typeface="Arial"/>
                <a:cs typeface="Arial"/>
              </a:rPr>
              <a:t>would </a:t>
            </a:r>
            <a:r>
              <a:rPr sz="1900" dirty="0">
                <a:solidFill>
                  <a:schemeClr val="tx2"/>
                </a:solidFill>
                <a:latin typeface="Arial"/>
                <a:cs typeface="Arial"/>
              </a:rPr>
              <a:t>almost always involve payment </a:t>
            </a:r>
            <a:r>
              <a:rPr sz="1900" spc="-5" dirty="0">
                <a:solidFill>
                  <a:schemeClr val="tx2"/>
                </a:solidFill>
                <a:latin typeface="Arial"/>
                <a:cs typeface="Arial"/>
              </a:rPr>
              <a:t>of </a:t>
            </a:r>
            <a:r>
              <a:rPr sz="1900" dirty="0">
                <a:solidFill>
                  <a:schemeClr val="tx2"/>
                </a:solidFill>
                <a:latin typeface="Arial"/>
                <a:cs typeface="Arial"/>
              </a:rPr>
              <a:t>money or delivery </a:t>
            </a:r>
            <a:r>
              <a:rPr sz="1900" spc="5" dirty="0">
                <a:solidFill>
                  <a:schemeClr val="tx2"/>
                </a:solidFill>
                <a:latin typeface="Arial"/>
                <a:cs typeface="Arial"/>
              </a:rPr>
              <a:t> </a:t>
            </a:r>
            <a:r>
              <a:rPr sz="1900" spc="-5" dirty="0">
                <a:solidFill>
                  <a:schemeClr val="tx2"/>
                </a:solidFill>
                <a:latin typeface="Arial"/>
                <a:cs typeface="Arial"/>
              </a:rPr>
              <a:t>of</a:t>
            </a:r>
            <a:r>
              <a:rPr sz="1900" dirty="0">
                <a:solidFill>
                  <a:schemeClr val="tx2"/>
                </a:solidFill>
                <a:latin typeface="Arial"/>
                <a:cs typeface="Arial"/>
              </a:rPr>
              <a:t> goods.</a:t>
            </a:r>
            <a:r>
              <a:rPr lang="en-US" sz="1900" dirty="0">
                <a:solidFill>
                  <a:schemeClr val="tx2"/>
                </a:solidFill>
                <a:latin typeface="Arial"/>
                <a:cs typeface="Arial"/>
              </a:rPr>
              <a:t> Furthermore, </a:t>
            </a:r>
            <a:r>
              <a:rPr lang="en-US" sz="1900" b="1" i="1" dirty="0">
                <a:solidFill>
                  <a:schemeClr val="tx2"/>
                </a:solidFill>
                <a:latin typeface="Arial"/>
                <a:cs typeface="Arial"/>
              </a:rPr>
              <a:t>Article  13(2) </a:t>
            </a:r>
            <a:r>
              <a:rPr lang="en-US" sz="1900" b="1" dirty="0">
                <a:solidFill>
                  <a:schemeClr val="tx2"/>
                </a:solidFill>
                <a:latin typeface="Arial"/>
                <a:cs typeface="Arial"/>
              </a:rPr>
              <a:t>of the Practice Directions</a:t>
            </a:r>
            <a:r>
              <a:rPr lang="en-US" sz="1900" dirty="0">
                <a:solidFill>
                  <a:schemeClr val="tx2"/>
                </a:solidFill>
                <a:latin typeface="Arial"/>
                <a:cs typeface="Arial"/>
              </a:rPr>
              <a:t> provides that the Judgments of the Small Claims Court shall be enforced in like manner as any Order of the Magistrate Court for the payment of money. </a:t>
            </a:r>
            <a:r>
              <a:rPr sz="1900" spc="5" dirty="0">
                <a:solidFill>
                  <a:schemeClr val="tx2"/>
                </a:solidFill>
                <a:latin typeface="Arial"/>
                <a:cs typeface="Arial"/>
              </a:rPr>
              <a:t> </a:t>
            </a:r>
            <a:r>
              <a:rPr lang="en-US" sz="1900" spc="-5" dirty="0">
                <a:solidFill>
                  <a:schemeClr val="tx2"/>
                </a:solidFill>
                <a:latin typeface="Arial"/>
                <a:cs typeface="Arial"/>
              </a:rPr>
              <a:t>We shall therefore </a:t>
            </a:r>
            <a:r>
              <a:rPr sz="1900" dirty="0">
                <a:solidFill>
                  <a:schemeClr val="tx2"/>
                </a:solidFill>
                <a:latin typeface="Arial"/>
                <a:cs typeface="Arial"/>
              </a:rPr>
              <a:t>consider</a:t>
            </a:r>
            <a:r>
              <a:rPr sz="1900" spc="5" dirty="0">
                <a:solidFill>
                  <a:schemeClr val="tx2"/>
                </a:solidFill>
                <a:latin typeface="Arial"/>
                <a:cs typeface="Arial"/>
              </a:rPr>
              <a:t> </a:t>
            </a:r>
            <a:r>
              <a:rPr sz="1900" spc="-5" dirty="0">
                <a:solidFill>
                  <a:schemeClr val="tx2"/>
                </a:solidFill>
                <a:latin typeface="Arial"/>
                <a:cs typeface="Arial"/>
              </a:rPr>
              <a:t>the</a:t>
            </a:r>
            <a:r>
              <a:rPr sz="1900" dirty="0">
                <a:solidFill>
                  <a:schemeClr val="tx2"/>
                </a:solidFill>
                <a:latin typeface="Arial"/>
                <a:cs typeface="Arial"/>
              </a:rPr>
              <a:t> methods</a:t>
            </a:r>
            <a:r>
              <a:rPr sz="1900" spc="525" dirty="0">
                <a:solidFill>
                  <a:schemeClr val="tx2"/>
                </a:solidFill>
                <a:latin typeface="Arial"/>
                <a:cs typeface="Arial"/>
              </a:rPr>
              <a:t> </a:t>
            </a:r>
            <a:r>
              <a:rPr sz="1900" spc="-5" dirty="0">
                <a:solidFill>
                  <a:schemeClr val="tx2"/>
                </a:solidFill>
                <a:latin typeface="Arial"/>
                <a:cs typeface="Arial"/>
              </a:rPr>
              <a:t>for</a:t>
            </a:r>
            <a:r>
              <a:rPr sz="1900" spc="520" dirty="0">
                <a:solidFill>
                  <a:schemeClr val="tx2"/>
                </a:solidFill>
                <a:latin typeface="Arial"/>
                <a:cs typeface="Arial"/>
              </a:rPr>
              <a:t> </a:t>
            </a:r>
            <a:r>
              <a:rPr sz="1900" dirty="0">
                <a:solidFill>
                  <a:schemeClr val="tx2"/>
                </a:solidFill>
                <a:latin typeface="Arial"/>
                <a:cs typeface="Arial"/>
              </a:rPr>
              <a:t>enforcing </a:t>
            </a:r>
            <a:r>
              <a:rPr sz="1900" spc="5" dirty="0">
                <a:solidFill>
                  <a:schemeClr val="tx2"/>
                </a:solidFill>
                <a:latin typeface="Arial"/>
                <a:cs typeface="Arial"/>
              </a:rPr>
              <a:t> </a:t>
            </a:r>
            <a:r>
              <a:rPr sz="1900" spc="-5" dirty="0">
                <a:solidFill>
                  <a:schemeClr val="tx2"/>
                </a:solidFill>
                <a:latin typeface="Arial"/>
                <a:cs typeface="Arial"/>
              </a:rPr>
              <a:t>money</a:t>
            </a:r>
            <a:r>
              <a:rPr sz="1900" spc="20" dirty="0">
                <a:solidFill>
                  <a:schemeClr val="tx2"/>
                </a:solidFill>
                <a:latin typeface="Arial"/>
                <a:cs typeface="Arial"/>
              </a:rPr>
              <a:t> </a:t>
            </a:r>
            <a:r>
              <a:rPr sz="1900" spc="-5" dirty="0">
                <a:solidFill>
                  <a:schemeClr val="tx2"/>
                </a:solidFill>
                <a:latin typeface="Arial"/>
                <a:cs typeface="Arial"/>
              </a:rPr>
              <a:t>judgments.</a:t>
            </a:r>
            <a:endParaRPr sz="1900" dirty="0">
              <a:solidFill>
                <a:schemeClr val="tx2"/>
              </a:solidFill>
              <a:latin typeface="Arial"/>
              <a:cs typeface="Arial"/>
            </a:endParaRPr>
          </a:p>
          <a:p>
            <a:pPr algn="just">
              <a:lnSpc>
                <a:spcPct val="100000"/>
              </a:lnSpc>
              <a:spcBef>
                <a:spcPts val="5"/>
              </a:spcBef>
              <a:buClr>
                <a:srgbClr val="336666"/>
              </a:buClr>
              <a:buFont typeface="Wingdings"/>
              <a:buChar char=""/>
            </a:pPr>
            <a:endParaRPr sz="2400" dirty="0">
              <a:solidFill>
                <a:schemeClr val="tx2"/>
              </a:solidFill>
              <a:latin typeface="Arial"/>
              <a:cs typeface="Arial"/>
            </a:endParaRPr>
          </a:p>
          <a:p>
            <a:pPr marL="354965" marR="5080" indent="-342900" algn="just">
              <a:lnSpc>
                <a:spcPct val="80000"/>
              </a:lnSpc>
              <a:buClr>
                <a:srgbClr val="336666"/>
              </a:buClr>
              <a:buSzPct val="68421"/>
              <a:buFont typeface="Wingdings"/>
              <a:buChar char=""/>
              <a:tabLst>
                <a:tab pos="355600" algn="l"/>
              </a:tabLst>
            </a:pPr>
            <a:r>
              <a:rPr sz="1900" spc="-5" dirty="0">
                <a:solidFill>
                  <a:schemeClr val="tx2"/>
                </a:solidFill>
                <a:latin typeface="Arial"/>
                <a:cs typeface="Arial"/>
              </a:rPr>
              <a:t>Under</a:t>
            </a:r>
            <a:r>
              <a:rPr sz="1900" dirty="0">
                <a:solidFill>
                  <a:schemeClr val="tx2"/>
                </a:solidFill>
                <a:latin typeface="Arial"/>
                <a:cs typeface="Arial"/>
              </a:rPr>
              <a:t> the</a:t>
            </a:r>
            <a:r>
              <a:rPr sz="1900" spc="5" dirty="0">
                <a:solidFill>
                  <a:schemeClr val="tx2"/>
                </a:solidFill>
                <a:latin typeface="Arial"/>
                <a:cs typeface="Arial"/>
              </a:rPr>
              <a:t> </a:t>
            </a:r>
            <a:r>
              <a:rPr sz="1900" dirty="0">
                <a:solidFill>
                  <a:schemeClr val="tx2"/>
                </a:solidFill>
                <a:latin typeface="Arial"/>
                <a:cs typeface="Arial"/>
              </a:rPr>
              <a:t>Judgment</a:t>
            </a:r>
            <a:r>
              <a:rPr sz="1900" spc="5" dirty="0">
                <a:solidFill>
                  <a:schemeClr val="tx2"/>
                </a:solidFill>
                <a:latin typeface="Arial"/>
                <a:cs typeface="Arial"/>
              </a:rPr>
              <a:t> </a:t>
            </a:r>
            <a:r>
              <a:rPr sz="1900" dirty="0">
                <a:solidFill>
                  <a:schemeClr val="tx2"/>
                </a:solidFill>
                <a:latin typeface="Arial"/>
                <a:cs typeface="Arial"/>
              </a:rPr>
              <a:t>(Enforcement)</a:t>
            </a:r>
            <a:r>
              <a:rPr sz="1900" spc="5" dirty="0">
                <a:solidFill>
                  <a:schemeClr val="tx2"/>
                </a:solidFill>
                <a:latin typeface="Arial"/>
                <a:cs typeface="Arial"/>
              </a:rPr>
              <a:t> </a:t>
            </a:r>
            <a:r>
              <a:rPr sz="1900" dirty="0">
                <a:solidFill>
                  <a:schemeClr val="tx2"/>
                </a:solidFill>
                <a:latin typeface="Arial"/>
                <a:cs typeface="Arial"/>
              </a:rPr>
              <a:t>Rules</a:t>
            </a:r>
            <a:r>
              <a:rPr sz="1900" spc="5" dirty="0">
                <a:solidFill>
                  <a:schemeClr val="tx2"/>
                </a:solidFill>
                <a:latin typeface="Arial"/>
                <a:cs typeface="Arial"/>
              </a:rPr>
              <a:t> </a:t>
            </a:r>
            <a:r>
              <a:rPr sz="1900" dirty="0">
                <a:solidFill>
                  <a:schemeClr val="tx2"/>
                </a:solidFill>
                <a:latin typeface="Arial"/>
                <a:cs typeface="Arial"/>
              </a:rPr>
              <a:t>made</a:t>
            </a:r>
            <a:r>
              <a:rPr sz="1900" spc="5" dirty="0">
                <a:solidFill>
                  <a:schemeClr val="tx2"/>
                </a:solidFill>
                <a:latin typeface="Arial"/>
                <a:cs typeface="Arial"/>
              </a:rPr>
              <a:t> </a:t>
            </a:r>
            <a:r>
              <a:rPr sz="1900" dirty="0">
                <a:solidFill>
                  <a:schemeClr val="tx2"/>
                </a:solidFill>
                <a:latin typeface="Arial"/>
                <a:cs typeface="Arial"/>
              </a:rPr>
              <a:t>pursuant</a:t>
            </a:r>
            <a:r>
              <a:rPr sz="1900" spc="5" dirty="0">
                <a:solidFill>
                  <a:schemeClr val="tx2"/>
                </a:solidFill>
                <a:latin typeface="Arial"/>
                <a:cs typeface="Arial"/>
              </a:rPr>
              <a:t> </a:t>
            </a:r>
            <a:r>
              <a:rPr sz="1900" spc="-5" dirty="0">
                <a:solidFill>
                  <a:schemeClr val="tx2"/>
                </a:solidFill>
                <a:latin typeface="Arial"/>
                <a:cs typeface="Arial"/>
              </a:rPr>
              <a:t>to</a:t>
            </a:r>
            <a:r>
              <a:rPr sz="1900" dirty="0">
                <a:solidFill>
                  <a:schemeClr val="tx2"/>
                </a:solidFill>
                <a:latin typeface="Arial"/>
                <a:cs typeface="Arial"/>
              </a:rPr>
              <a:t> the </a:t>
            </a:r>
            <a:r>
              <a:rPr sz="1900" spc="5" dirty="0">
                <a:solidFill>
                  <a:schemeClr val="tx2"/>
                </a:solidFill>
                <a:latin typeface="Arial"/>
                <a:cs typeface="Arial"/>
              </a:rPr>
              <a:t> </a:t>
            </a:r>
            <a:r>
              <a:rPr sz="1900" spc="-5" dirty="0">
                <a:solidFill>
                  <a:schemeClr val="tx2"/>
                </a:solidFill>
                <a:latin typeface="Arial"/>
                <a:cs typeface="Arial"/>
              </a:rPr>
              <a:t>SCPA,</a:t>
            </a:r>
            <a:r>
              <a:rPr sz="1900" spc="265" dirty="0">
                <a:solidFill>
                  <a:schemeClr val="tx2"/>
                </a:solidFill>
                <a:latin typeface="Arial"/>
                <a:cs typeface="Arial"/>
              </a:rPr>
              <a:t> </a:t>
            </a:r>
            <a:r>
              <a:rPr sz="1900" spc="-5" dirty="0">
                <a:solidFill>
                  <a:schemeClr val="tx2"/>
                </a:solidFill>
                <a:latin typeface="Arial"/>
                <a:cs typeface="Arial"/>
              </a:rPr>
              <a:t>a</a:t>
            </a:r>
            <a:r>
              <a:rPr sz="1900" spc="290" dirty="0">
                <a:solidFill>
                  <a:schemeClr val="tx2"/>
                </a:solidFill>
                <a:latin typeface="Arial"/>
                <a:cs typeface="Arial"/>
              </a:rPr>
              <a:t> </a:t>
            </a:r>
            <a:r>
              <a:rPr sz="1900" dirty="0">
                <a:solidFill>
                  <a:schemeClr val="tx2"/>
                </a:solidFill>
                <a:latin typeface="Arial"/>
                <a:cs typeface="Arial"/>
              </a:rPr>
              <a:t>judgment</a:t>
            </a:r>
            <a:r>
              <a:rPr sz="1900" spc="285" dirty="0">
                <a:solidFill>
                  <a:schemeClr val="tx2"/>
                </a:solidFill>
                <a:latin typeface="Arial"/>
                <a:cs typeface="Arial"/>
              </a:rPr>
              <a:t> </a:t>
            </a:r>
            <a:r>
              <a:rPr sz="1900" dirty="0">
                <a:solidFill>
                  <a:schemeClr val="tx2"/>
                </a:solidFill>
                <a:latin typeface="Arial"/>
                <a:cs typeface="Arial"/>
              </a:rPr>
              <a:t>for</a:t>
            </a:r>
            <a:r>
              <a:rPr sz="1900" spc="280" dirty="0">
                <a:solidFill>
                  <a:schemeClr val="tx2"/>
                </a:solidFill>
                <a:latin typeface="Arial"/>
                <a:cs typeface="Arial"/>
              </a:rPr>
              <a:t> </a:t>
            </a:r>
            <a:r>
              <a:rPr sz="1900" dirty="0">
                <a:solidFill>
                  <a:schemeClr val="tx2"/>
                </a:solidFill>
                <a:latin typeface="Arial"/>
                <a:cs typeface="Arial"/>
              </a:rPr>
              <a:t>payment</a:t>
            </a:r>
            <a:r>
              <a:rPr sz="1900" spc="295" dirty="0">
                <a:solidFill>
                  <a:schemeClr val="tx2"/>
                </a:solidFill>
                <a:latin typeface="Arial"/>
                <a:cs typeface="Arial"/>
              </a:rPr>
              <a:t> </a:t>
            </a:r>
            <a:r>
              <a:rPr sz="1900" spc="-5" dirty="0">
                <a:solidFill>
                  <a:schemeClr val="tx2"/>
                </a:solidFill>
                <a:latin typeface="Arial"/>
                <a:cs typeface="Arial"/>
              </a:rPr>
              <a:t>of</a:t>
            </a:r>
            <a:r>
              <a:rPr sz="1900" spc="280" dirty="0">
                <a:solidFill>
                  <a:schemeClr val="tx2"/>
                </a:solidFill>
                <a:latin typeface="Arial"/>
                <a:cs typeface="Arial"/>
              </a:rPr>
              <a:t> </a:t>
            </a:r>
            <a:r>
              <a:rPr sz="1900" dirty="0">
                <a:solidFill>
                  <a:schemeClr val="tx2"/>
                </a:solidFill>
                <a:latin typeface="Arial"/>
                <a:cs typeface="Arial"/>
              </a:rPr>
              <a:t>money</a:t>
            </a:r>
            <a:r>
              <a:rPr sz="1900" spc="275" dirty="0">
                <a:solidFill>
                  <a:schemeClr val="tx2"/>
                </a:solidFill>
                <a:latin typeface="Arial"/>
                <a:cs typeface="Arial"/>
              </a:rPr>
              <a:t> </a:t>
            </a:r>
            <a:r>
              <a:rPr sz="1900" spc="-5" dirty="0">
                <a:solidFill>
                  <a:schemeClr val="tx2"/>
                </a:solidFill>
                <a:latin typeface="Arial"/>
                <a:cs typeface="Arial"/>
              </a:rPr>
              <a:t>to</a:t>
            </a:r>
            <a:r>
              <a:rPr sz="1900" spc="280" dirty="0">
                <a:solidFill>
                  <a:schemeClr val="tx2"/>
                </a:solidFill>
                <a:latin typeface="Arial"/>
                <a:cs typeface="Arial"/>
              </a:rPr>
              <a:t> </a:t>
            </a:r>
            <a:r>
              <a:rPr sz="1900" spc="-5" dirty="0">
                <a:solidFill>
                  <a:schemeClr val="tx2"/>
                </a:solidFill>
                <a:latin typeface="Arial"/>
                <a:cs typeface="Arial"/>
              </a:rPr>
              <a:t>a</a:t>
            </a:r>
            <a:r>
              <a:rPr sz="1900" spc="285" dirty="0">
                <a:solidFill>
                  <a:schemeClr val="tx2"/>
                </a:solidFill>
                <a:latin typeface="Arial"/>
                <a:cs typeface="Arial"/>
              </a:rPr>
              <a:t> </a:t>
            </a:r>
            <a:r>
              <a:rPr sz="1900" spc="-5" dirty="0">
                <a:solidFill>
                  <a:schemeClr val="tx2"/>
                </a:solidFill>
                <a:latin typeface="Arial"/>
                <a:cs typeface="Arial"/>
              </a:rPr>
              <a:t>party</a:t>
            </a:r>
            <a:r>
              <a:rPr sz="1900" spc="295" dirty="0">
                <a:solidFill>
                  <a:schemeClr val="tx2"/>
                </a:solidFill>
                <a:latin typeface="Arial"/>
                <a:cs typeface="Arial"/>
              </a:rPr>
              <a:t> </a:t>
            </a:r>
            <a:r>
              <a:rPr sz="1900" dirty="0">
                <a:solidFill>
                  <a:schemeClr val="tx2"/>
                </a:solidFill>
                <a:latin typeface="Arial"/>
                <a:cs typeface="Arial"/>
              </a:rPr>
              <a:t>is</a:t>
            </a:r>
            <a:r>
              <a:rPr sz="1900" spc="270" dirty="0">
                <a:solidFill>
                  <a:schemeClr val="tx2"/>
                </a:solidFill>
                <a:latin typeface="Arial"/>
                <a:cs typeface="Arial"/>
              </a:rPr>
              <a:t> </a:t>
            </a:r>
            <a:r>
              <a:rPr sz="1900" dirty="0">
                <a:solidFill>
                  <a:schemeClr val="tx2"/>
                </a:solidFill>
                <a:latin typeface="Arial"/>
                <a:cs typeface="Arial"/>
              </a:rPr>
              <a:t>enforced</a:t>
            </a:r>
            <a:r>
              <a:rPr sz="1900" spc="295" dirty="0">
                <a:solidFill>
                  <a:schemeClr val="tx2"/>
                </a:solidFill>
                <a:latin typeface="Arial"/>
                <a:cs typeface="Arial"/>
              </a:rPr>
              <a:t> </a:t>
            </a:r>
            <a:r>
              <a:rPr sz="1900" spc="-5" dirty="0">
                <a:solidFill>
                  <a:schemeClr val="tx2"/>
                </a:solidFill>
                <a:latin typeface="Arial"/>
                <a:cs typeface="Arial"/>
              </a:rPr>
              <a:t>by </a:t>
            </a:r>
            <a:r>
              <a:rPr sz="1900" spc="-515" dirty="0">
                <a:solidFill>
                  <a:schemeClr val="tx2"/>
                </a:solidFill>
                <a:latin typeface="Arial"/>
                <a:cs typeface="Arial"/>
              </a:rPr>
              <a:t> </a:t>
            </a:r>
            <a:r>
              <a:rPr sz="1900" spc="-5" dirty="0">
                <a:solidFill>
                  <a:schemeClr val="tx2"/>
                </a:solidFill>
                <a:latin typeface="Arial"/>
                <a:cs typeface="Arial"/>
              </a:rPr>
              <a:t>one</a:t>
            </a:r>
            <a:r>
              <a:rPr sz="1900" spc="5" dirty="0">
                <a:solidFill>
                  <a:schemeClr val="tx2"/>
                </a:solidFill>
                <a:latin typeface="Arial"/>
                <a:cs typeface="Arial"/>
              </a:rPr>
              <a:t> </a:t>
            </a:r>
            <a:r>
              <a:rPr sz="1900" spc="-5" dirty="0">
                <a:solidFill>
                  <a:schemeClr val="tx2"/>
                </a:solidFill>
                <a:latin typeface="Arial"/>
                <a:cs typeface="Arial"/>
              </a:rPr>
              <a:t>or</a:t>
            </a:r>
            <a:r>
              <a:rPr sz="1900" spc="15" dirty="0">
                <a:solidFill>
                  <a:schemeClr val="tx2"/>
                </a:solidFill>
                <a:latin typeface="Arial"/>
                <a:cs typeface="Arial"/>
              </a:rPr>
              <a:t> </a:t>
            </a:r>
            <a:r>
              <a:rPr sz="1900" spc="-5" dirty="0">
                <a:solidFill>
                  <a:schemeClr val="tx2"/>
                </a:solidFill>
                <a:latin typeface="Arial"/>
                <a:cs typeface="Arial"/>
              </a:rPr>
              <a:t>more</a:t>
            </a:r>
            <a:r>
              <a:rPr sz="1900" spc="20" dirty="0">
                <a:solidFill>
                  <a:schemeClr val="tx2"/>
                </a:solidFill>
                <a:latin typeface="Arial"/>
                <a:cs typeface="Arial"/>
              </a:rPr>
              <a:t> </a:t>
            </a:r>
            <a:r>
              <a:rPr sz="1900" spc="-5" dirty="0">
                <a:solidFill>
                  <a:schemeClr val="tx2"/>
                </a:solidFill>
                <a:latin typeface="Arial"/>
                <a:cs typeface="Arial"/>
              </a:rPr>
              <a:t>of</a:t>
            </a:r>
            <a:r>
              <a:rPr sz="1900" dirty="0">
                <a:solidFill>
                  <a:schemeClr val="tx2"/>
                </a:solidFill>
                <a:latin typeface="Arial"/>
                <a:cs typeface="Arial"/>
              </a:rPr>
              <a:t> </a:t>
            </a:r>
            <a:r>
              <a:rPr sz="1900" spc="-5" dirty="0">
                <a:solidFill>
                  <a:schemeClr val="tx2"/>
                </a:solidFill>
                <a:latin typeface="Arial"/>
                <a:cs typeface="Arial"/>
              </a:rPr>
              <a:t>the</a:t>
            </a:r>
            <a:r>
              <a:rPr sz="1900" spc="10" dirty="0">
                <a:solidFill>
                  <a:schemeClr val="tx2"/>
                </a:solidFill>
                <a:latin typeface="Arial"/>
                <a:cs typeface="Arial"/>
              </a:rPr>
              <a:t> </a:t>
            </a:r>
            <a:r>
              <a:rPr sz="1900" spc="-5" dirty="0">
                <a:solidFill>
                  <a:schemeClr val="tx2"/>
                </a:solidFill>
                <a:latin typeface="Arial"/>
                <a:cs typeface="Arial"/>
              </a:rPr>
              <a:t>following</a:t>
            </a:r>
            <a:r>
              <a:rPr sz="1900" spc="50" dirty="0">
                <a:solidFill>
                  <a:schemeClr val="tx2"/>
                </a:solidFill>
                <a:latin typeface="Arial"/>
                <a:cs typeface="Arial"/>
              </a:rPr>
              <a:t> </a:t>
            </a:r>
            <a:r>
              <a:rPr sz="1900" spc="-5" dirty="0">
                <a:solidFill>
                  <a:schemeClr val="tx2"/>
                </a:solidFill>
                <a:latin typeface="Arial"/>
                <a:cs typeface="Arial"/>
              </a:rPr>
              <a:t>modes:</a:t>
            </a:r>
            <a:endParaRPr sz="1900" dirty="0">
              <a:solidFill>
                <a:schemeClr val="tx2"/>
              </a:solidFill>
              <a:latin typeface="Arial"/>
              <a:cs typeface="Arial"/>
            </a:endParaRPr>
          </a:p>
          <a:p>
            <a:pPr algn="just">
              <a:lnSpc>
                <a:spcPct val="100000"/>
              </a:lnSpc>
              <a:buClr>
                <a:srgbClr val="336666"/>
              </a:buClr>
              <a:buFont typeface="Wingdings"/>
              <a:buChar char=""/>
            </a:pPr>
            <a:endParaRPr sz="2400" dirty="0">
              <a:solidFill>
                <a:schemeClr val="tx2"/>
              </a:solidFill>
              <a:latin typeface="Arial"/>
              <a:cs typeface="Arial"/>
            </a:endParaRPr>
          </a:p>
          <a:p>
            <a:pPr marL="756285" lvl="1" indent="-287655" algn="just">
              <a:lnSpc>
                <a:spcPct val="100000"/>
              </a:lnSpc>
              <a:buClr>
                <a:srgbClr val="99CCCC"/>
              </a:buClr>
              <a:buSzPct val="73684"/>
              <a:buFont typeface="Wingdings"/>
              <a:buChar char=""/>
              <a:tabLst>
                <a:tab pos="756920" algn="l"/>
              </a:tabLst>
            </a:pPr>
            <a:r>
              <a:rPr sz="1900" spc="-5" dirty="0">
                <a:solidFill>
                  <a:schemeClr val="tx2"/>
                </a:solidFill>
                <a:latin typeface="Arial"/>
                <a:cs typeface="Arial"/>
              </a:rPr>
              <a:t>Writ</a:t>
            </a:r>
            <a:r>
              <a:rPr sz="1900" spc="-10" dirty="0">
                <a:solidFill>
                  <a:schemeClr val="tx2"/>
                </a:solidFill>
                <a:latin typeface="Arial"/>
                <a:cs typeface="Arial"/>
              </a:rPr>
              <a:t> </a:t>
            </a:r>
            <a:r>
              <a:rPr sz="1900" spc="-5" dirty="0">
                <a:solidFill>
                  <a:schemeClr val="tx2"/>
                </a:solidFill>
                <a:latin typeface="Arial"/>
                <a:cs typeface="Arial"/>
              </a:rPr>
              <a:t>of </a:t>
            </a:r>
            <a:r>
              <a:rPr sz="1900" dirty="0">
                <a:solidFill>
                  <a:schemeClr val="tx2"/>
                </a:solidFill>
                <a:latin typeface="Arial"/>
                <a:cs typeface="Arial"/>
              </a:rPr>
              <a:t>Fieri</a:t>
            </a:r>
            <a:r>
              <a:rPr sz="1900" spc="5" dirty="0">
                <a:solidFill>
                  <a:schemeClr val="tx2"/>
                </a:solidFill>
                <a:latin typeface="Arial"/>
                <a:cs typeface="Arial"/>
              </a:rPr>
              <a:t> </a:t>
            </a:r>
            <a:r>
              <a:rPr sz="1900" spc="-5" dirty="0">
                <a:solidFill>
                  <a:schemeClr val="tx2"/>
                </a:solidFill>
                <a:latin typeface="Arial"/>
                <a:cs typeface="Arial"/>
              </a:rPr>
              <a:t>Facias</a:t>
            </a:r>
            <a:r>
              <a:rPr sz="1900" spc="20" dirty="0">
                <a:solidFill>
                  <a:schemeClr val="tx2"/>
                </a:solidFill>
                <a:latin typeface="Arial"/>
                <a:cs typeface="Arial"/>
              </a:rPr>
              <a:t> </a:t>
            </a:r>
            <a:r>
              <a:rPr sz="1900" spc="-5" dirty="0">
                <a:solidFill>
                  <a:schemeClr val="tx2"/>
                </a:solidFill>
                <a:latin typeface="Arial"/>
                <a:cs typeface="Arial"/>
              </a:rPr>
              <a:t>(Fifa)</a:t>
            </a:r>
            <a:endParaRPr sz="1900" dirty="0">
              <a:solidFill>
                <a:schemeClr val="tx2"/>
              </a:solidFill>
              <a:latin typeface="Arial"/>
              <a:cs typeface="Arial"/>
            </a:endParaRPr>
          </a:p>
          <a:p>
            <a:pPr lvl="1" algn="just">
              <a:lnSpc>
                <a:spcPct val="100000"/>
              </a:lnSpc>
              <a:spcBef>
                <a:spcPts val="40"/>
              </a:spcBef>
              <a:buClr>
                <a:srgbClr val="99CCCC"/>
              </a:buClr>
              <a:buFont typeface="Wingdings"/>
              <a:buChar char=""/>
            </a:pPr>
            <a:endParaRPr sz="1950" dirty="0">
              <a:solidFill>
                <a:schemeClr val="tx2"/>
              </a:solidFill>
              <a:latin typeface="Arial"/>
              <a:cs typeface="Arial"/>
            </a:endParaRPr>
          </a:p>
          <a:p>
            <a:pPr marL="756285" lvl="1" indent="-287655" algn="just">
              <a:lnSpc>
                <a:spcPct val="100000"/>
              </a:lnSpc>
              <a:buClr>
                <a:srgbClr val="99CCCC"/>
              </a:buClr>
              <a:buSzPct val="73684"/>
              <a:buFont typeface="Wingdings"/>
              <a:buChar char=""/>
              <a:tabLst>
                <a:tab pos="756920" algn="l"/>
              </a:tabLst>
            </a:pPr>
            <a:r>
              <a:rPr sz="1900" spc="-5" dirty="0">
                <a:solidFill>
                  <a:schemeClr val="tx2"/>
                </a:solidFill>
                <a:latin typeface="Arial"/>
                <a:cs typeface="Arial"/>
              </a:rPr>
              <a:t>Garnishee</a:t>
            </a:r>
            <a:r>
              <a:rPr sz="1900" spc="25" dirty="0">
                <a:solidFill>
                  <a:schemeClr val="tx2"/>
                </a:solidFill>
                <a:latin typeface="Arial"/>
                <a:cs typeface="Arial"/>
              </a:rPr>
              <a:t> </a:t>
            </a:r>
            <a:r>
              <a:rPr sz="1900" spc="-5" dirty="0">
                <a:solidFill>
                  <a:schemeClr val="tx2"/>
                </a:solidFill>
                <a:latin typeface="Arial"/>
                <a:cs typeface="Arial"/>
              </a:rPr>
              <a:t>Proceedings</a:t>
            </a:r>
            <a:endParaRPr sz="1900" dirty="0">
              <a:solidFill>
                <a:schemeClr val="tx2"/>
              </a:solidFill>
              <a:latin typeface="Arial"/>
              <a:cs typeface="Arial"/>
            </a:endParaRPr>
          </a:p>
          <a:p>
            <a:pPr lvl="1" algn="just">
              <a:lnSpc>
                <a:spcPct val="100000"/>
              </a:lnSpc>
              <a:spcBef>
                <a:spcPts val="35"/>
              </a:spcBef>
              <a:buClr>
                <a:srgbClr val="99CCCC"/>
              </a:buClr>
              <a:buFont typeface="Wingdings"/>
              <a:buChar char=""/>
            </a:pPr>
            <a:endParaRPr sz="1950" dirty="0">
              <a:solidFill>
                <a:schemeClr val="tx2"/>
              </a:solidFill>
              <a:latin typeface="Arial"/>
              <a:cs typeface="Arial"/>
            </a:endParaRPr>
          </a:p>
          <a:p>
            <a:pPr marL="756285" lvl="1" indent="-287655" algn="just">
              <a:lnSpc>
                <a:spcPct val="100000"/>
              </a:lnSpc>
              <a:spcBef>
                <a:spcPts val="5"/>
              </a:spcBef>
              <a:buClr>
                <a:srgbClr val="99CCCC"/>
              </a:buClr>
              <a:buSzPct val="73684"/>
              <a:buFont typeface="Wingdings"/>
              <a:buChar char=""/>
              <a:tabLst>
                <a:tab pos="756920" algn="l"/>
              </a:tabLst>
            </a:pPr>
            <a:r>
              <a:rPr sz="1900" spc="-5" dirty="0">
                <a:solidFill>
                  <a:schemeClr val="tx2"/>
                </a:solidFill>
                <a:latin typeface="Arial"/>
                <a:cs typeface="Arial"/>
              </a:rPr>
              <a:t>Judgment</a:t>
            </a:r>
            <a:r>
              <a:rPr sz="1900" spc="15" dirty="0">
                <a:solidFill>
                  <a:schemeClr val="tx2"/>
                </a:solidFill>
                <a:latin typeface="Arial"/>
                <a:cs typeface="Arial"/>
              </a:rPr>
              <a:t> </a:t>
            </a:r>
            <a:r>
              <a:rPr sz="1900" spc="-5" dirty="0">
                <a:solidFill>
                  <a:schemeClr val="tx2"/>
                </a:solidFill>
                <a:latin typeface="Arial"/>
                <a:cs typeface="Arial"/>
              </a:rPr>
              <a:t>Summons</a:t>
            </a:r>
            <a:endParaRPr sz="1900" dirty="0">
              <a:solidFill>
                <a:schemeClr val="tx2"/>
              </a:solidFill>
              <a:latin typeface="Arial"/>
              <a:cs typeface="Arial"/>
            </a:endParaRPr>
          </a:p>
          <a:p>
            <a:pPr lvl="1" algn="just">
              <a:lnSpc>
                <a:spcPct val="100000"/>
              </a:lnSpc>
              <a:spcBef>
                <a:spcPts val="35"/>
              </a:spcBef>
              <a:buClr>
                <a:srgbClr val="99CCCC"/>
              </a:buClr>
              <a:buFont typeface="Wingdings"/>
              <a:buChar char=""/>
            </a:pPr>
            <a:endParaRPr sz="1950" dirty="0">
              <a:solidFill>
                <a:schemeClr val="tx2"/>
              </a:solidFill>
              <a:latin typeface="Arial"/>
              <a:cs typeface="Arial"/>
            </a:endParaRPr>
          </a:p>
          <a:p>
            <a:pPr marL="756285" lvl="1" indent="-287655" algn="just">
              <a:lnSpc>
                <a:spcPct val="100000"/>
              </a:lnSpc>
              <a:spcBef>
                <a:spcPts val="5"/>
              </a:spcBef>
              <a:buClr>
                <a:srgbClr val="99CCCC"/>
              </a:buClr>
              <a:buSzPct val="73684"/>
              <a:buFont typeface="Wingdings"/>
              <a:buChar char=""/>
              <a:tabLst>
                <a:tab pos="756920" algn="l"/>
              </a:tabLst>
            </a:pPr>
            <a:r>
              <a:rPr sz="1900" spc="-5" dirty="0">
                <a:solidFill>
                  <a:schemeClr val="tx2"/>
                </a:solidFill>
                <a:latin typeface="Arial"/>
                <a:cs typeface="Arial"/>
              </a:rPr>
              <a:t>Writ</a:t>
            </a:r>
            <a:r>
              <a:rPr sz="1900" spc="-15" dirty="0">
                <a:solidFill>
                  <a:schemeClr val="tx2"/>
                </a:solidFill>
                <a:latin typeface="Arial"/>
                <a:cs typeface="Arial"/>
              </a:rPr>
              <a:t> </a:t>
            </a:r>
            <a:r>
              <a:rPr sz="1900" spc="-5" dirty="0">
                <a:solidFill>
                  <a:schemeClr val="tx2"/>
                </a:solidFill>
                <a:latin typeface="Arial"/>
                <a:cs typeface="Arial"/>
              </a:rPr>
              <a:t>of</a:t>
            </a:r>
            <a:r>
              <a:rPr sz="1900" spc="-10" dirty="0">
                <a:solidFill>
                  <a:schemeClr val="tx2"/>
                </a:solidFill>
                <a:latin typeface="Arial"/>
                <a:cs typeface="Arial"/>
              </a:rPr>
              <a:t> </a:t>
            </a:r>
            <a:r>
              <a:rPr sz="1900" spc="-5" dirty="0">
                <a:solidFill>
                  <a:schemeClr val="tx2"/>
                </a:solidFill>
                <a:latin typeface="Arial"/>
                <a:cs typeface="Arial"/>
              </a:rPr>
              <a:t>Sequestration</a:t>
            </a:r>
            <a:endParaRPr sz="1900" dirty="0">
              <a:solidFill>
                <a:schemeClr val="tx2"/>
              </a:solidFill>
              <a:latin typeface="Arial"/>
              <a:cs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82597" y="671525"/>
            <a:ext cx="5307965" cy="605790"/>
          </a:xfrm>
          <a:prstGeom prst="rect">
            <a:avLst/>
          </a:prstGeom>
        </p:spPr>
        <p:txBody>
          <a:bodyPr vert="horz" wrap="square" lIns="0" tIns="13335" rIns="0" bIns="0" rtlCol="0">
            <a:spAutoFit/>
          </a:bodyPr>
          <a:lstStyle/>
          <a:p>
            <a:pPr marL="12700">
              <a:lnSpc>
                <a:spcPct val="100000"/>
              </a:lnSpc>
              <a:spcBef>
                <a:spcPts val="105"/>
              </a:spcBef>
            </a:pPr>
            <a:r>
              <a:rPr dirty="0"/>
              <a:t>Writ</a:t>
            </a:r>
            <a:r>
              <a:rPr spc="-40" dirty="0"/>
              <a:t> </a:t>
            </a:r>
            <a:r>
              <a:rPr dirty="0"/>
              <a:t>of</a:t>
            </a:r>
            <a:r>
              <a:rPr spc="-25" dirty="0"/>
              <a:t> </a:t>
            </a:r>
            <a:r>
              <a:rPr dirty="0"/>
              <a:t>Fieri</a:t>
            </a:r>
            <a:r>
              <a:rPr spc="-25" dirty="0"/>
              <a:t> </a:t>
            </a:r>
            <a:r>
              <a:rPr dirty="0"/>
              <a:t>Facias</a:t>
            </a:r>
            <a:r>
              <a:rPr spc="-25" dirty="0"/>
              <a:t> </a:t>
            </a:r>
            <a:r>
              <a:rPr dirty="0"/>
              <a:t>(Fifa)</a:t>
            </a:r>
          </a:p>
        </p:txBody>
      </p:sp>
      <p:sp>
        <p:nvSpPr>
          <p:cNvPr id="3" name="object 3"/>
          <p:cNvSpPr txBox="1">
            <a:spLocks noGrp="1"/>
          </p:cNvSpPr>
          <p:nvPr>
            <p:ph type="body" idx="1"/>
          </p:nvPr>
        </p:nvSpPr>
        <p:spPr>
          <a:xfrm>
            <a:off x="535939" y="1670049"/>
            <a:ext cx="8072120" cy="4691925"/>
          </a:xfrm>
          <a:prstGeom prst="rect">
            <a:avLst/>
          </a:prstGeom>
        </p:spPr>
        <p:txBody>
          <a:bodyPr vert="horz" wrap="square" lIns="0" tIns="12065" rIns="0" bIns="0" rtlCol="0">
            <a:spAutoFit/>
          </a:bodyPr>
          <a:lstStyle/>
          <a:p>
            <a:pPr marL="355600" indent="-342900" algn="just">
              <a:lnSpc>
                <a:spcPct val="100000"/>
              </a:lnSpc>
              <a:spcBef>
                <a:spcPts val="95"/>
              </a:spcBef>
              <a:buClr>
                <a:srgbClr val="336666"/>
              </a:buClr>
              <a:buSzPct val="68421"/>
              <a:buFont typeface="Wingdings"/>
              <a:buChar char=""/>
              <a:tabLst>
                <a:tab pos="354965" algn="l"/>
                <a:tab pos="355600" algn="l"/>
              </a:tabLst>
            </a:pPr>
            <a:r>
              <a:rPr spc="-5" dirty="0">
                <a:solidFill>
                  <a:schemeClr val="tx2"/>
                </a:solidFill>
              </a:rPr>
              <a:t>This</a:t>
            </a:r>
            <a:r>
              <a:rPr spc="10" dirty="0">
                <a:solidFill>
                  <a:schemeClr val="tx2"/>
                </a:solidFill>
              </a:rPr>
              <a:t> </a:t>
            </a:r>
            <a:r>
              <a:rPr spc="-5" dirty="0">
                <a:solidFill>
                  <a:schemeClr val="tx2"/>
                </a:solidFill>
              </a:rPr>
              <a:t>is</a:t>
            </a:r>
            <a:r>
              <a:rPr dirty="0">
                <a:solidFill>
                  <a:schemeClr val="tx2"/>
                </a:solidFill>
              </a:rPr>
              <a:t> </a:t>
            </a:r>
            <a:r>
              <a:rPr spc="-5" dirty="0">
                <a:solidFill>
                  <a:schemeClr val="tx2"/>
                </a:solidFill>
              </a:rPr>
              <a:t>the</a:t>
            </a:r>
            <a:r>
              <a:rPr spc="10" dirty="0">
                <a:solidFill>
                  <a:schemeClr val="tx2"/>
                </a:solidFill>
              </a:rPr>
              <a:t> </a:t>
            </a:r>
            <a:r>
              <a:rPr spc="-5" dirty="0">
                <a:solidFill>
                  <a:schemeClr val="tx2"/>
                </a:solidFill>
              </a:rPr>
              <a:t>most</a:t>
            </a:r>
            <a:r>
              <a:rPr spc="5" dirty="0">
                <a:solidFill>
                  <a:schemeClr val="tx2"/>
                </a:solidFill>
              </a:rPr>
              <a:t> </a:t>
            </a:r>
            <a:r>
              <a:rPr spc="-5" dirty="0">
                <a:solidFill>
                  <a:schemeClr val="tx2"/>
                </a:solidFill>
              </a:rPr>
              <a:t>prominent</a:t>
            </a:r>
            <a:r>
              <a:rPr spc="45" dirty="0">
                <a:solidFill>
                  <a:schemeClr val="tx2"/>
                </a:solidFill>
              </a:rPr>
              <a:t> </a:t>
            </a:r>
            <a:r>
              <a:rPr spc="-5" dirty="0">
                <a:solidFill>
                  <a:schemeClr val="tx2"/>
                </a:solidFill>
              </a:rPr>
              <a:t>of</a:t>
            </a:r>
            <a:r>
              <a:rPr dirty="0">
                <a:solidFill>
                  <a:schemeClr val="tx2"/>
                </a:solidFill>
              </a:rPr>
              <a:t> </a:t>
            </a:r>
            <a:r>
              <a:rPr spc="-5" dirty="0">
                <a:solidFill>
                  <a:schemeClr val="tx2"/>
                </a:solidFill>
              </a:rPr>
              <a:t>all</a:t>
            </a:r>
            <a:r>
              <a:rPr spc="15" dirty="0">
                <a:solidFill>
                  <a:schemeClr val="tx2"/>
                </a:solidFill>
              </a:rPr>
              <a:t> </a:t>
            </a:r>
            <a:r>
              <a:rPr spc="-5" dirty="0">
                <a:solidFill>
                  <a:schemeClr val="tx2"/>
                </a:solidFill>
              </a:rPr>
              <a:t>writs</a:t>
            </a:r>
            <a:r>
              <a:rPr spc="25" dirty="0">
                <a:solidFill>
                  <a:schemeClr val="tx2"/>
                </a:solidFill>
              </a:rPr>
              <a:t> </a:t>
            </a:r>
            <a:r>
              <a:rPr spc="-5" dirty="0">
                <a:solidFill>
                  <a:schemeClr val="tx2"/>
                </a:solidFill>
              </a:rPr>
              <a:t>of</a:t>
            </a:r>
            <a:r>
              <a:rPr dirty="0">
                <a:solidFill>
                  <a:schemeClr val="tx2"/>
                </a:solidFill>
              </a:rPr>
              <a:t> </a:t>
            </a:r>
            <a:r>
              <a:rPr spc="-5" dirty="0">
                <a:solidFill>
                  <a:schemeClr val="tx2"/>
                </a:solidFill>
              </a:rPr>
              <a:t>execution.</a:t>
            </a:r>
          </a:p>
          <a:p>
            <a:pPr algn="just">
              <a:lnSpc>
                <a:spcPct val="100000"/>
              </a:lnSpc>
              <a:spcBef>
                <a:spcPts val="35"/>
              </a:spcBef>
              <a:buClr>
                <a:srgbClr val="336666"/>
              </a:buClr>
              <a:buFont typeface="Wingdings"/>
              <a:buChar char=""/>
            </a:pPr>
            <a:endParaRPr sz="2350" dirty="0">
              <a:solidFill>
                <a:schemeClr val="tx2"/>
              </a:solidFill>
            </a:endParaRPr>
          </a:p>
          <a:p>
            <a:pPr marL="355600" marR="6985" indent="-342900" algn="just">
              <a:lnSpc>
                <a:spcPct val="80000"/>
              </a:lnSpc>
              <a:buClr>
                <a:srgbClr val="336666"/>
              </a:buClr>
              <a:buSzPct val="68421"/>
              <a:buFont typeface="Wingdings"/>
              <a:buChar char=""/>
              <a:tabLst>
                <a:tab pos="355600" algn="l"/>
              </a:tabLst>
            </a:pPr>
            <a:r>
              <a:rPr spc="-5" dirty="0">
                <a:solidFill>
                  <a:schemeClr val="tx2"/>
                </a:solidFill>
              </a:rPr>
              <a:t>It is </a:t>
            </a:r>
            <a:r>
              <a:rPr dirty="0">
                <a:solidFill>
                  <a:schemeClr val="tx2"/>
                </a:solidFill>
              </a:rPr>
              <a:t>used when </a:t>
            </a:r>
            <a:r>
              <a:rPr spc="-5" dirty="0">
                <a:solidFill>
                  <a:schemeClr val="tx2"/>
                </a:solidFill>
              </a:rPr>
              <a:t>the </a:t>
            </a:r>
            <a:r>
              <a:rPr dirty="0">
                <a:solidFill>
                  <a:schemeClr val="tx2"/>
                </a:solidFill>
              </a:rPr>
              <a:t>judgment creditor seeks </a:t>
            </a:r>
            <a:r>
              <a:rPr spc="-5" dirty="0">
                <a:solidFill>
                  <a:schemeClr val="tx2"/>
                </a:solidFill>
              </a:rPr>
              <a:t>to </a:t>
            </a:r>
            <a:r>
              <a:rPr dirty="0">
                <a:solidFill>
                  <a:schemeClr val="tx2"/>
                </a:solidFill>
              </a:rPr>
              <a:t>recover </a:t>
            </a:r>
            <a:r>
              <a:rPr spc="-5" dirty="0">
                <a:solidFill>
                  <a:schemeClr val="tx2"/>
                </a:solidFill>
              </a:rPr>
              <a:t>the amount </a:t>
            </a:r>
            <a:r>
              <a:rPr dirty="0">
                <a:solidFill>
                  <a:schemeClr val="tx2"/>
                </a:solidFill>
              </a:rPr>
              <a:t>the </a:t>
            </a:r>
            <a:r>
              <a:rPr spc="5" dirty="0">
                <a:solidFill>
                  <a:schemeClr val="tx2"/>
                </a:solidFill>
              </a:rPr>
              <a:t> </a:t>
            </a:r>
            <a:r>
              <a:rPr spc="-5" dirty="0">
                <a:solidFill>
                  <a:schemeClr val="tx2"/>
                </a:solidFill>
              </a:rPr>
              <a:t>court</a:t>
            </a:r>
            <a:r>
              <a:rPr spc="10" dirty="0">
                <a:solidFill>
                  <a:schemeClr val="tx2"/>
                </a:solidFill>
              </a:rPr>
              <a:t> </a:t>
            </a:r>
            <a:r>
              <a:rPr spc="-5" dirty="0">
                <a:solidFill>
                  <a:schemeClr val="tx2"/>
                </a:solidFill>
              </a:rPr>
              <a:t>ordered</a:t>
            </a:r>
            <a:r>
              <a:rPr spc="45" dirty="0">
                <a:solidFill>
                  <a:schemeClr val="tx2"/>
                </a:solidFill>
              </a:rPr>
              <a:t> </a:t>
            </a:r>
            <a:r>
              <a:rPr spc="-5" dirty="0">
                <a:solidFill>
                  <a:schemeClr val="tx2"/>
                </a:solidFill>
              </a:rPr>
              <a:t>to</a:t>
            </a:r>
            <a:r>
              <a:rPr dirty="0">
                <a:solidFill>
                  <a:schemeClr val="tx2"/>
                </a:solidFill>
              </a:rPr>
              <a:t> </a:t>
            </a:r>
            <a:r>
              <a:rPr spc="-5" dirty="0">
                <a:solidFill>
                  <a:schemeClr val="tx2"/>
                </a:solidFill>
              </a:rPr>
              <a:t>be</a:t>
            </a:r>
            <a:r>
              <a:rPr dirty="0">
                <a:solidFill>
                  <a:schemeClr val="tx2"/>
                </a:solidFill>
              </a:rPr>
              <a:t> </a:t>
            </a:r>
            <a:r>
              <a:rPr spc="-5" dirty="0">
                <a:solidFill>
                  <a:schemeClr val="tx2"/>
                </a:solidFill>
              </a:rPr>
              <a:t>paid</a:t>
            </a:r>
            <a:r>
              <a:rPr spc="25" dirty="0">
                <a:solidFill>
                  <a:schemeClr val="tx2"/>
                </a:solidFill>
              </a:rPr>
              <a:t> </a:t>
            </a:r>
            <a:r>
              <a:rPr spc="-5" dirty="0">
                <a:solidFill>
                  <a:schemeClr val="tx2"/>
                </a:solidFill>
              </a:rPr>
              <a:t>by</a:t>
            </a:r>
            <a:r>
              <a:rPr spc="15" dirty="0">
                <a:solidFill>
                  <a:schemeClr val="tx2"/>
                </a:solidFill>
              </a:rPr>
              <a:t> </a:t>
            </a:r>
            <a:r>
              <a:rPr spc="-5" dirty="0">
                <a:solidFill>
                  <a:schemeClr val="tx2"/>
                </a:solidFill>
              </a:rPr>
              <a:t>the</a:t>
            </a:r>
            <a:r>
              <a:rPr dirty="0">
                <a:solidFill>
                  <a:schemeClr val="tx2"/>
                </a:solidFill>
              </a:rPr>
              <a:t> </a:t>
            </a:r>
            <a:r>
              <a:rPr spc="-5" dirty="0">
                <a:solidFill>
                  <a:schemeClr val="tx2"/>
                </a:solidFill>
              </a:rPr>
              <a:t>judgment</a:t>
            </a:r>
            <a:r>
              <a:rPr spc="40" dirty="0">
                <a:solidFill>
                  <a:schemeClr val="tx2"/>
                </a:solidFill>
              </a:rPr>
              <a:t> </a:t>
            </a:r>
            <a:r>
              <a:rPr spc="-5" dirty="0">
                <a:solidFill>
                  <a:schemeClr val="tx2"/>
                </a:solidFill>
              </a:rPr>
              <a:t>debtor.</a:t>
            </a:r>
          </a:p>
          <a:p>
            <a:pPr algn="just">
              <a:lnSpc>
                <a:spcPct val="100000"/>
              </a:lnSpc>
              <a:spcBef>
                <a:spcPts val="40"/>
              </a:spcBef>
              <a:buClr>
                <a:srgbClr val="336666"/>
              </a:buClr>
              <a:buFont typeface="Wingdings"/>
              <a:buChar char=""/>
            </a:pPr>
            <a:endParaRPr sz="1950" dirty="0">
              <a:solidFill>
                <a:schemeClr val="tx2"/>
              </a:solidFill>
            </a:endParaRPr>
          </a:p>
          <a:p>
            <a:pPr marL="355600" indent="-342900" algn="just">
              <a:lnSpc>
                <a:spcPts val="2050"/>
              </a:lnSpc>
              <a:buClr>
                <a:srgbClr val="336666"/>
              </a:buClr>
              <a:buSzPct val="68421"/>
              <a:buFont typeface="Wingdings"/>
              <a:buChar char=""/>
              <a:tabLst>
                <a:tab pos="354965" algn="l"/>
                <a:tab pos="355600" algn="l"/>
              </a:tabLst>
            </a:pPr>
            <a:r>
              <a:rPr spc="-5" dirty="0">
                <a:solidFill>
                  <a:schemeClr val="tx2"/>
                </a:solidFill>
              </a:rPr>
              <a:t>This</a:t>
            </a:r>
            <a:r>
              <a:rPr spc="110" dirty="0">
                <a:solidFill>
                  <a:schemeClr val="tx2"/>
                </a:solidFill>
              </a:rPr>
              <a:t> </a:t>
            </a:r>
            <a:r>
              <a:rPr spc="-5" dirty="0">
                <a:solidFill>
                  <a:schemeClr val="tx2"/>
                </a:solidFill>
              </a:rPr>
              <a:t>is</a:t>
            </a:r>
            <a:r>
              <a:rPr spc="105" dirty="0">
                <a:solidFill>
                  <a:schemeClr val="tx2"/>
                </a:solidFill>
              </a:rPr>
              <a:t> </a:t>
            </a:r>
            <a:r>
              <a:rPr dirty="0">
                <a:solidFill>
                  <a:schemeClr val="tx2"/>
                </a:solidFill>
              </a:rPr>
              <a:t>done</a:t>
            </a:r>
            <a:r>
              <a:rPr spc="114" dirty="0">
                <a:solidFill>
                  <a:schemeClr val="tx2"/>
                </a:solidFill>
              </a:rPr>
              <a:t> </a:t>
            </a:r>
            <a:r>
              <a:rPr dirty="0">
                <a:solidFill>
                  <a:schemeClr val="tx2"/>
                </a:solidFill>
              </a:rPr>
              <a:t>by</a:t>
            </a:r>
            <a:r>
              <a:rPr spc="95" dirty="0">
                <a:solidFill>
                  <a:schemeClr val="tx2"/>
                </a:solidFill>
              </a:rPr>
              <a:t> </a:t>
            </a:r>
            <a:r>
              <a:rPr spc="-5" dirty="0">
                <a:solidFill>
                  <a:schemeClr val="tx2"/>
                </a:solidFill>
              </a:rPr>
              <a:t>the</a:t>
            </a:r>
            <a:r>
              <a:rPr spc="114" dirty="0">
                <a:solidFill>
                  <a:schemeClr val="tx2"/>
                </a:solidFill>
              </a:rPr>
              <a:t> </a:t>
            </a:r>
            <a:r>
              <a:rPr dirty="0">
                <a:solidFill>
                  <a:schemeClr val="tx2"/>
                </a:solidFill>
              </a:rPr>
              <a:t>seizure</a:t>
            </a:r>
            <a:r>
              <a:rPr spc="110" dirty="0">
                <a:solidFill>
                  <a:schemeClr val="tx2"/>
                </a:solidFill>
              </a:rPr>
              <a:t> </a:t>
            </a:r>
            <a:r>
              <a:rPr dirty="0">
                <a:solidFill>
                  <a:schemeClr val="tx2"/>
                </a:solidFill>
              </a:rPr>
              <a:t>and</a:t>
            </a:r>
            <a:r>
              <a:rPr spc="105" dirty="0">
                <a:solidFill>
                  <a:schemeClr val="tx2"/>
                </a:solidFill>
              </a:rPr>
              <a:t> </a:t>
            </a:r>
            <a:r>
              <a:rPr dirty="0">
                <a:solidFill>
                  <a:schemeClr val="tx2"/>
                </a:solidFill>
              </a:rPr>
              <a:t>sale</a:t>
            </a:r>
            <a:r>
              <a:rPr spc="100" dirty="0">
                <a:solidFill>
                  <a:schemeClr val="tx2"/>
                </a:solidFill>
              </a:rPr>
              <a:t> </a:t>
            </a:r>
            <a:r>
              <a:rPr spc="-5" dirty="0">
                <a:solidFill>
                  <a:schemeClr val="tx2"/>
                </a:solidFill>
              </a:rPr>
              <a:t>of</a:t>
            </a:r>
            <a:r>
              <a:rPr spc="100" dirty="0">
                <a:solidFill>
                  <a:schemeClr val="tx2"/>
                </a:solidFill>
              </a:rPr>
              <a:t> </a:t>
            </a:r>
            <a:r>
              <a:rPr dirty="0">
                <a:solidFill>
                  <a:schemeClr val="tx2"/>
                </a:solidFill>
              </a:rPr>
              <a:t>the</a:t>
            </a:r>
            <a:r>
              <a:rPr spc="95" dirty="0">
                <a:solidFill>
                  <a:schemeClr val="tx2"/>
                </a:solidFill>
              </a:rPr>
              <a:t> </a:t>
            </a:r>
            <a:r>
              <a:rPr dirty="0">
                <a:solidFill>
                  <a:schemeClr val="tx2"/>
                </a:solidFill>
              </a:rPr>
              <a:t>judgment</a:t>
            </a:r>
            <a:r>
              <a:rPr spc="120" dirty="0">
                <a:solidFill>
                  <a:schemeClr val="tx2"/>
                </a:solidFill>
              </a:rPr>
              <a:t> </a:t>
            </a:r>
            <a:r>
              <a:rPr spc="-5" dirty="0">
                <a:solidFill>
                  <a:schemeClr val="tx2"/>
                </a:solidFill>
              </a:rPr>
              <a:t>debtor’s</a:t>
            </a:r>
            <a:r>
              <a:rPr spc="114" dirty="0">
                <a:solidFill>
                  <a:schemeClr val="tx2"/>
                </a:solidFill>
              </a:rPr>
              <a:t> </a:t>
            </a:r>
            <a:r>
              <a:rPr dirty="0">
                <a:solidFill>
                  <a:schemeClr val="tx2"/>
                </a:solidFill>
              </a:rPr>
              <a:t>goods</a:t>
            </a:r>
            <a:r>
              <a:rPr spc="114" dirty="0">
                <a:solidFill>
                  <a:schemeClr val="tx2"/>
                </a:solidFill>
              </a:rPr>
              <a:t> </a:t>
            </a:r>
            <a:r>
              <a:rPr spc="-5" dirty="0">
                <a:solidFill>
                  <a:schemeClr val="tx2"/>
                </a:solidFill>
              </a:rPr>
              <a:t>or</a:t>
            </a:r>
          </a:p>
          <a:p>
            <a:pPr marL="355600" algn="just">
              <a:lnSpc>
                <a:spcPts val="2050"/>
              </a:lnSpc>
            </a:pPr>
            <a:r>
              <a:rPr dirty="0">
                <a:solidFill>
                  <a:schemeClr val="tx2"/>
                </a:solidFill>
              </a:rPr>
              <a:t>chattels</a:t>
            </a:r>
            <a:r>
              <a:rPr spc="10" dirty="0">
                <a:solidFill>
                  <a:schemeClr val="tx2"/>
                </a:solidFill>
              </a:rPr>
              <a:t> </a:t>
            </a:r>
            <a:r>
              <a:rPr spc="-5" dirty="0">
                <a:solidFill>
                  <a:schemeClr val="tx2"/>
                </a:solidFill>
              </a:rPr>
              <a:t>wherever</a:t>
            </a:r>
            <a:r>
              <a:rPr spc="55" dirty="0">
                <a:solidFill>
                  <a:schemeClr val="tx2"/>
                </a:solidFill>
              </a:rPr>
              <a:t> </a:t>
            </a:r>
            <a:r>
              <a:rPr spc="-5" dirty="0">
                <a:solidFill>
                  <a:schemeClr val="tx2"/>
                </a:solidFill>
              </a:rPr>
              <a:t>they</a:t>
            </a:r>
            <a:r>
              <a:rPr spc="5" dirty="0">
                <a:solidFill>
                  <a:schemeClr val="tx2"/>
                </a:solidFill>
              </a:rPr>
              <a:t> </a:t>
            </a:r>
            <a:r>
              <a:rPr spc="-5" dirty="0">
                <a:solidFill>
                  <a:schemeClr val="tx2"/>
                </a:solidFill>
              </a:rPr>
              <a:t>may</a:t>
            </a:r>
            <a:r>
              <a:rPr spc="10" dirty="0">
                <a:solidFill>
                  <a:schemeClr val="tx2"/>
                </a:solidFill>
              </a:rPr>
              <a:t> </a:t>
            </a:r>
            <a:r>
              <a:rPr spc="-5" dirty="0">
                <a:solidFill>
                  <a:schemeClr val="tx2"/>
                </a:solidFill>
              </a:rPr>
              <a:t>be</a:t>
            </a:r>
            <a:r>
              <a:rPr spc="10" dirty="0">
                <a:solidFill>
                  <a:schemeClr val="tx2"/>
                </a:solidFill>
              </a:rPr>
              <a:t> </a:t>
            </a:r>
            <a:r>
              <a:rPr spc="-5" dirty="0">
                <a:solidFill>
                  <a:schemeClr val="tx2"/>
                </a:solidFill>
              </a:rPr>
              <a:t>found</a:t>
            </a:r>
            <a:r>
              <a:rPr spc="30" dirty="0">
                <a:solidFill>
                  <a:schemeClr val="tx2"/>
                </a:solidFill>
              </a:rPr>
              <a:t> </a:t>
            </a:r>
            <a:r>
              <a:rPr spc="-5" dirty="0">
                <a:solidFill>
                  <a:schemeClr val="tx2"/>
                </a:solidFill>
              </a:rPr>
              <a:t>within</a:t>
            </a:r>
            <a:r>
              <a:rPr spc="35" dirty="0">
                <a:solidFill>
                  <a:schemeClr val="tx2"/>
                </a:solidFill>
              </a:rPr>
              <a:t> </a:t>
            </a:r>
            <a:r>
              <a:rPr spc="-5" dirty="0">
                <a:solidFill>
                  <a:schemeClr val="tx2"/>
                </a:solidFill>
              </a:rPr>
              <a:t>the</a:t>
            </a:r>
            <a:r>
              <a:rPr dirty="0">
                <a:solidFill>
                  <a:schemeClr val="tx2"/>
                </a:solidFill>
              </a:rPr>
              <a:t> </a:t>
            </a:r>
            <a:r>
              <a:rPr spc="-5" dirty="0">
                <a:solidFill>
                  <a:schemeClr val="tx2"/>
                </a:solidFill>
              </a:rPr>
              <a:t>state.</a:t>
            </a:r>
          </a:p>
          <a:p>
            <a:pPr algn="just">
              <a:lnSpc>
                <a:spcPct val="100000"/>
              </a:lnSpc>
              <a:spcBef>
                <a:spcPts val="40"/>
              </a:spcBef>
            </a:pPr>
            <a:endParaRPr sz="1950" dirty="0">
              <a:solidFill>
                <a:schemeClr val="tx2"/>
              </a:solidFill>
            </a:endParaRPr>
          </a:p>
          <a:p>
            <a:pPr marL="355600" indent="-342900" algn="just">
              <a:lnSpc>
                <a:spcPct val="100000"/>
              </a:lnSpc>
              <a:buClr>
                <a:srgbClr val="336666"/>
              </a:buClr>
              <a:buSzPct val="68421"/>
              <a:buFont typeface="Wingdings"/>
              <a:buChar char=""/>
              <a:tabLst>
                <a:tab pos="354965" algn="l"/>
                <a:tab pos="355600" algn="l"/>
              </a:tabLst>
            </a:pPr>
            <a:r>
              <a:rPr spc="-5" dirty="0">
                <a:solidFill>
                  <a:schemeClr val="tx2"/>
                </a:solidFill>
              </a:rPr>
              <a:t>The</a:t>
            </a:r>
            <a:r>
              <a:rPr spc="20" dirty="0">
                <a:solidFill>
                  <a:schemeClr val="tx2"/>
                </a:solidFill>
              </a:rPr>
              <a:t> </a:t>
            </a:r>
            <a:r>
              <a:rPr spc="-5" dirty="0">
                <a:solidFill>
                  <a:schemeClr val="tx2"/>
                </a:solidFill>
              </a:rPr>
              <a:t>judgment</a:t>
            </a:r>
            <a:r>
              <a:rPr spc="45" dirty="0">
                <a:solidFill>
                  <a:schemeClr val="tx2"/>
                </a:solidFill>
              </a:rPr>
              <a:t> </a:t>
            </a:r>
            <a:r>
              <a:rPr spc="-5" dirty="0">
                <a:solidFill>
                  <a:schemeClr val="tx2"/>
                </a:solidFill>
              </a:rPr>
              <a:t>debt</a:t>
            </a:r>
            <a:r>
              <a:rPr spc="15" dirty="0">
                <a:solidFill>
                  <a:schemeClr val="tx2"/>
                </a:solidFill>
              </a:rPr>
              <a:t> </a:t>
            </a:r>
            <a:r>
              <a:rPr spc="-5" dirty="0">
                <a:solidFill>
                  <a:schemeClr val="tx2"/>
                </a:solidFill>
              </a:rPr>
              <a:t>is</a:t>
            </a:r>
            <a:r>
              <a:rPr spc="5" dirty="0">
                <a:solidFill>
                  <a:schemeClr val="tx2"/>
                </a:solidFill>
              </a:rPr>
              <a:t> </a:t>
            </a:r>
            <a:r>
              <a:rPr spc="-5" dirty="0">
                <a:solidFill>
                  <a:schemeClr val="tx2"/>
                </a:solidFill>
              </a:rPr>
              <a:t>then</a:t>
            </a:r>
            <a:r>
              <a:rPr spc="20" dirty="0">
                <a:solidFill>
                  <a:schemeClr val="tx2"/>
                </a:solidFill>
              </a:rPr>
              <a:t> </a:t>
            </a:r>
            <a:r>
              <a:rPr spc="-5" dirty="0">
                <a:solidFill>
                  <a:schemeClr val="tx2"/>
                </a:solidFill>
              </a:rPr>
              <a:t>paid</a:t>
            </a:r>
            <a:r>
              <a:rPr spc="30" dirty="0">
                <a:solidFill>
                  <a:schemeClr val="tx2"/>
                </a:solidFill>
              </a:rPr>
              <a:t> </a:t>
            </a:r>
            <a:r>
              <a:rPr spc="-5" dirty="0">
                <a:solidFill>
                  <a:schemeClr val="tx2"/>
                </a:solidFill>
              </a:rPr>
              <a:t>from</a:t>
            </a:r>
            <a:r>
              <a:rPr spc="10" dirty="0">
                <a:solidFill>
                  <a:schemeClr val="tx2"/>
                </a:solidFill>
              </a:rPr>
              <a:t> </a:t>
            </a:r>
            <a:r>
              <a:rPr spc="-5" dirty="0">
                <a:solidFill>
                  <a:schemeClr val="tx2"/>
                </a:solidFill>
              </a:rPr>
              <a:t>the</a:t>
            </a:r>
            <a:r>
              <a:rPr spc="20" dirty="0">
                <a:solidFill>
                  <a:schemeClr val="tx2"/>
                </a:solidFill>
              </a:rPr>
              <a:t> </a:t>
            </a:r>
            <a:r>
              <a:rPr spc="-5" dirty="0">
                <a:solidFill>
                  <a:schemeClr val="tx2"/>
                </a:solidFill>
              </a:rPr>
              <a:t>proceeds</a:t>
            </a:r>
            <a:r>
              <a:rPr spc="45" dirty="0">
                <a:solidFill>
                  <a:schemeClr val="tx2"/>
                </a:solidFill>
              </a:rPr>
              <a:t> </a:t>
            </a:r>
            <a:r>
              <a:rPr spc="-5" dirty="0">
                <a:solidFill>
                  <a:schemeClr val="tx2"/>
                </a:solidFill>
              </a:rPr>
              <a:t>of</a:t>
            </a:r>
            <a:r>
              <a:rPr spc="5" dirty="0">
                <a:solidFill>
                  <a:schemeClr val="tx2"/>
                </a:solidFill>
              </a:rPr>
              <a:t> </a:t>
            </a:r>
            <a:r>
              <a:rPr spc="-5" dirty="0">
                <a:solidFill>
                  <a:schemeClr val="tx2"/>
                </a:solidFill>
              </a:rPr>
              <a:t>the</a:t>
            </a:r>
            <a:r>
              <a:rPr spc="20" dirty="0">
                <a:solidFill>
                  <a:schemeClr val="tx2"/>
                </a:solidFill>
              </a:rPr>
              <a:t> </a:t>
            </a:r>
            <a:r>
              <a:rPr spc="-5" dirty="0">
                <a:solidFill>
                  <a:schemeClr val="tx2"/>
                </a:solidFill>
              </a:rPr>
              <a:t>sale.</a:t>
            </a:r>
          </a:p>
          <a:p>
            <a:pPr algn="just">
              <a:lnSpc>
                <a:spcPct val="100000"/>
              </a:lnSpc>
              <a:spcBef>
                <a:spcPts val="30"/>
              </a:spcBef>
              <a:buClr>
                <a:srgbClr val="336666"/>
              </a:buClr>
              <a:buFont typeface="Wingdings"/>
              <a:buChar char=""/>
            </a:pPr>
            <a:endParaRPr sz="2350" dirty="0">
              <a:solidFill>
                <a:schemeClr val="tx2"/>
              </a:solidFill>
            </a:endParaRPr>
          </a:p>
          <a:p>
            <a:pPr marL="355600" marR="5080" indent="-342900" algn="just">
              <a:lnSpc>
                <a:spcPct val="80000"/>
              </a:lnSpc>
              <a:buClr>
                <a:srgbClr val="336666"/>
              </a:buClr>
              <a:buSzPct val="68421"/>
              <a:buFont typeface="Wingdings"/>
              <a:buChar char=""/>
              <a:tabLst>
                <a:tab pos="355600" algn="l"/>
              </a:tabLst>
            </a:pPr>
            <a:r>
              <a:rPr spc="-5" dirty="0">
                <a:solidFill>
                  <a:schemeClr val="tx2"/>
                </a:solidFill>
              </a:rPr>
              <a:t>The writ </a:t>
            </a:r>
            <a:r>
              <a:rPr dirty="0">
                <a:solidFill>
                  <a:schemeClr val="tx2"/>
                </a:solidFill>
              </a:rPr>
              <a:t>typically orders the </a:t>
            </a:r>
            <a:r>
              <a:rPr spc="-5" dirty="0">
                <a:solidFill>
                  <a:schemeClr val="tx2"/>
                </a:solidFill>
              </a:rPr>
              <a:t>Sheriff to </a:t>
            </a:r>
            <a:r>
              <a:rPr dirty="0">
                <a:solidFill>
                  <a:schemeClr val="tx2"/>
                </a:solidFill>
              </a:rPr>
              <a:t>seize and sell enough </a:t>
            </a:r>
            <a:r>
              <a:rPr spc="-5" dirty="0">
                <a:solidFill>
                  <a:schemeClr val="tx2"/>
                </a:solidFill>
              </a:rPr>
              <a:t>of the </a:t>
            </a:r>
            <a:r>
              <a:rPr dirty="0">
                <a:solidFill>
                  <a:schemeClr val="tx2"/>
                </a:solidFill>
              </a:rPr>
              <a:t> movable</a:t>
            </a:r>
            <a:r>
              <a:rPr spc="5" dirty="0">
                <a:solidFill>
                  <a:schemeClr val="tx2"/>
                </a:solidFill>
              </a:rPr>
              <a:t> </a:t>
            </a:r>
            <a:r>
              <a:rPr dirty="0">
                <a:solidFill>
                  <a:schemeClr val="tx2"/>
                </a:solidFill>
              </a:rPr>
              <a:t>properties</a:t>
            </a:r>
            <a:r>
              <a:rPr spc="5" dirty="0">
                <a:solidFill>
                  <a:schemeClr val="tx2"/>
                </a:solidFill>
              </a:rPr>
              <a:t> </a:t>
            </a:r>
            <a:r>
              <a:rPr dirty="0">
                <a:solidFill>
                  <a:schemeClr val="tx2"/>
                </a:solidFill>
              </a:rPr>
              <a:t>belonging</a:t>
            </a:r>
            <a:r>
              <a:rPr spc="5" dirty="0">
                <a:solidFill>
                  <a:schemeClr val="tx2"/>
                </a:solidFill>
              </a:rPr>
              <a:t> </a:t>
            </a:r>
            <a:r>
              <a:rPr spc="-5" dirty="0">
                <a:solidFill>
                  <a:schemeClr val="tx2"/>
                </a:solidFill>
              </a:rPr>
              <a:t>to</a:t>
            </a:r>
            <a:r>
              <a:rPr dirty="0">
                <a:solidFill>
                  <a:schemeClr val="tx2"/>
                </a:solidFill>
              </a:rPr>
              <a:t> </a:t>
            </a:r>
            <a:r>
              <a:rPr spc="-5" dirty="0">
                <a:solidFill>
                  <a:schemeClr val="tx2"/>
                </a:solidFill>
              </a:rPr>
              <a:t>the</a:t>
            </a:r>
            <a:r>
              <a:rPr dirty="0">
                <a:solidFill>
                  <a:schemeClr val="tx2"/>
                </a:solidFill>
              </a:rPr>
              <a:t> judgment</a:t>
            </a:r>
            <a:r>
              <a:rPr spc="5" dirty="0">
                <a:solidFill>
                  <a:schemeClr val="tx2"/>
                </a:solidFill>
              </a:rPr>
              <a:t> </a:t>
            </a:r>
            <a:r>
              <a:rPr spc="-5" dirty="0">
                <a:solidFill>
                  <a:schemeClr val="tx2"/>
                </a:solidFill>
              </a:rPr>
              <a:t>debtor</a:t>
            </a:r>
            <a:r>
              <a:rPr dirty="0">
                <a:solidFill>
                  <a:schemeClr val="tx2"/>
                </a:solidFill>
              </a:rPr>
              <a:t> </a:t>
            </a:r>
            <a:r>
              <a:rPr spc="-5" dirty="0">
                <a:solidFill>
                  <a:schemeClr val="tx2"/>
                </a:solidFill>
              </a:rPr>
              <a:t>to</a:t>
            </a:r>
            <a:r>
              <a:rPr dirty="0">
                <a:solidFill>
                  <a:schemeClr val="tx2"/>
                </a:solidFill>
              </a:rPr>
              <a:t> </a:t>
            </a:r>
            <a:r>
              <a:rPr spc="-5" dirty="0">
                <a:solidFill>
                  <a:schemeClr val="tx2"/>
                </a:solidFill>
              </a:rPr>
              <a:t>satisfy</a:t>
            </a:r>
            <a:r>
              <a:rPr dirty="0">
                <a:solidFill>
                  <a:schemeClr val="tx2"/>
                </a:solidFill>
              </a:rPr>
              <a:t> </a:t>
            </a:r>
            <a:r>
              <a:rPr spc="-10" dirty="0">
                <a:solidFill>
                  <a:schemeClr val="tx2"/>
                </a:solidFill>
              </a:rPr>
              <a:t>the </a:t>
            </a:r>
            <a:r>
              <a:rPr spc="-515" dirty="0">
                <a:solidFill>
                  <a:schemeClr val="tx2"/>
                </a:solidFill>
              </a:rPr>
              <a:t> </a:t>
            </a:r>
            <a:r>
              <a:rPr dirty="0">
                <a:solidFill>
                  <a:schemeClr val="tx2"/>
                </a:solidFill>
              </a:rPr>
              <a:t>judgment</a:t>
            </a:r>
            <a:r>
              <a:rPr spc="25" dirty="0">
                <a:solidFill>
                  <a:schemeClr val="tx2"/>
                </a:solidFill>
              </a:rPr>
              <a:t> </a:t>
            </a:r>
            <a:r>
              <a:rPr spc="-5" dirty="0">
                <a:solidFill>
                  <a:schemeClr val="tx2"/>
                </a:solidFill>
              </a:rPr>
              <a:t>debt.</a:t>
            </a:r>
          </a:p>
          <a:p>
            <a:pPr algn="just">
              <a:lnSpc>
                <a:spcPct val="100000"/>
              </a:lnSpc>
              <a:spcBef>
                <a:spcPts val="40"/>
              </a:spcBef>
              <a:buClr>
                <a:srgbClr val="336666"/>
              </a:buClr>
              <a:buFont typeface="Wingdings"/>
              <a:buChar char=""/>
            </a:pPr>
            <a:endParaRPr sz="2350" dirty="0">
              <a:solidFill>
                <a:schemeClr val="tx2"/>
              </a:solidFill>
            </a:endParaRPr>
          </a:p>
          <a:p>
            <a:pPr marL="355600" marR="5080" indent="-342900" algn="just">
              <a:lnSpc>
                <a:spcPct val="80000"/>
              </a:lnSpc>
              <a:buClr>
                <a:srgbClr val="336666"/>
              </a:buClr>
              <a:buSzPct val="68421"/>
              <a:buFont typeface="Wingdings"/>
              <a:buChar char=""/>
              <a:tabLst>
                <a:tab pos="355600" algn="l"/>
              </a:tabLst>
            </a:pPr>
            <a:r>
              <a:rPr spc="-5" dirty="0">
                <a:solidFill>
                  <a:schemeClr val="tx2"/>
                </a:solidFill>
              </a:rPr>
              <a:t>The </a:t>
            </a:r>
            <a:r>
              <a:rPr dirty="0">
                <a:solidFill>
                  <a:schemeClr val="tx2"/>
                </a:solidFill>
              </a:rPr>
              <a:t>execution </a:t>
            </a:r>
            <a:r>
              <a:rPr spc="-5" dirty="0">
                <a:solidFill>
                  <a:schemeClr val="tx2"/>
                </a:solidFill>
              </a:rPr>
              <a:t>is </a:t>
            </a:r>
            <a:r>
              <a:rPr dirty="0">
                <a:solidFill>
                  <a:schemeClr val="tx2"/>
                </a:solidFill>
              </a:rPr>
              <a:t>against </a:t>
            </a:r>
            <a:r>
              <a:rPr spc="-5" dirty="0">
                <a:solidFill>
                  <a:schemeClr val="tx2"/>
                </a:solidFill>
              </a:rPr>
              <a:t>goods </a:t>
            </a:r>
            <a:r>
              <a:rPr dirty="0">
                <a:solidFill>
                  <a:schemeClr val="tx2"/>
                </a:solidFill>
              </a:rPr>
              <a:t>and chattels and </a:t>
            </a:r>
            <a:r>
              <a:rPr spc="-5" dirty="0">
                <a:solidFill>
                  <a:schemeClr val="tx2"/>
                </a:solidFill>
              </a:rPr>
              <a:t>it is </a:t>
            </a:r>
            <a:r>
              <a:rPr dirty="0">
                <a:solidFill>
                  <a:schemeClr val="tx2"/>
                </a:solidFill>
              </a:rPr>
              <a:t>where these are </a:t>
            </a:r>
            <a:r>
              <a:rPr spc="5" dirty="0">
                <a:solidFill>
                  <a:schemeClr val="tx2"/>
                </a:solidFill>
              </a:rPr>
              <a:t> </a:t>
            </a:r>
            <a:r>
              <a:rPr spc="-5" dirty="0">
                <a:solidFill>
                  <a:schemeClr val="tx2"/>
                </a:solidFill>
              </a:rPr>
              <a:t>not sufficient for </a:t>
            </a:r>
            <a:r>
              <a:rPr dirty="0">
                <a:solidFill>
                  <a:schemeClr val="tx2"/>
                </a:solidFill>
              </a:rPr>
              <a:t>payment </a:t>
            </a:r>
            <a:r>
              <a:rPr spc="-5" dirty="0">
                <a:solidFill>
                  <a:schemeClr val="tx2"/>
                </a:solidFill>
              </a:rPr>
              <a:t>of the </a:t>
            </a:r>
            <a:r>
              <a:rPr dirty="0">
                <a:solidFill>
                  <a:schemeClr val="tx2"/>
                </a:solidFill>
              </a:rPr>
              <a:t>debt that </a:t>
            </a:r>
            <a:r>
              <a:rPr spc="-5" dirty="0">
                <a:solidFill>
                  <a:schemeClr val="tx2"/>
                </a:solidFill>
              </a:rPr>
              <a:t>execution</a:t>
            </a:r>
            <a:r>
              <a:rPr dirty="0">
                <a:solidFill>
                  <a:schemeClr val="tx2"/>
                </a:solidFill>
              </a:rPr>
              <a:t> </a:t>
            </a:r>
            <a:r>
              <a:rPr spc="-5" dirty="0">
                <a:solidFill>
                  <a:schemeClr val="tx2"/>
                </a:solidFill>
              </a:rPr>
              <a:t>is </a:t>
            </a:r>
            <a:r>
              <a:rPr dirty="0">
                <a:solidFill>
                  <a:schemeClr val="tx2"/>
                </a:solidFill>
              </a:rPr>
              <a:t>extended </a:t>
            </a:r>
            <a:r>
              <a:rPr spc="-5" dirty="0">
                <a:solidFill>
                  <a:schemeClr val="tx2"/>
                </a:solidFill>
              </a:rPr>
              <a:t>to </a:t>
            </a:r>
            <a:r>
              <a:rPr dirty="0">
                <a:solidFill>
                  <a:schemeClr val="tx2"/>
                </a:solidFill>
              </a:rPr>
              <a:t> </a:t>
            </a:r>
            <a:r>
              <a:rPr spc="-5" dirty="0">
                <a:solidFill>
                  <a:schemeClr val="tx2"/>
                </a:solidFill>
              </a:rPr>
              <a:t>immovable</a:t>
            </a:r>
            <a:r>
              <a:rPr spc="25" dirty="0">
                <a:solidFill>
                  <a:schemeClr val="tx2"/>
                </a:solidFill>
              </a:rPr>
              <a:t> </a:t>
            </a:r>
            <a:r>
              <a:rPr spc="-5" dirty="0">
                <a:solidFill>
                  <a:schemeClr val="tx2"/>
                </a:solidFill>
              </a:rPr>
              <a:t>properties.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02994" y="638301"/>
            <a:ext cx="5067935" cy="605155"/>
          </a:xfrm>
          <a:prstGeom prst="rect">
            <a:avLst/>
          </a:prstGeom>
        </p:spPr>
        <p:txBody>
          <a:bodyPr vert="horz" wrap="square" lIns="0" tIns="13335" rIns="0" bIns="0" rtlCol="0">
            <a:spAutoFit/>
          </a:bodyPr>
          <a:lstStyle/>
          <a:p>
            <a:pPr marL="12700">
              <a:lnSpc>
                <a:spcPct val="100000"/>
              </a:lnSpc>
              <a:spcBef>
                <a:spcPts val="105"/>
              </a:spcBef>
            </a:pPr>
            <a:r>
              <a:rPr dirty="0"/>
              <a:t>Garnishee</a:t>
            </a:r>
            <a:r>
              <a:rPr spc="-60" dirty="0"/>
              <a:t> </a:t>
            </a:r>
            <a:r>
              <a:rPr spc="-5" dirty="0"/>
              <a:t>Proceedings</a:t>
            </a:r>
          </a:p>
        </p:txBody>
      </p:sp>
      <p:sp>
        <p:nvSpPr>
          <p:cNvPr id="3" name="object 3"/>
          <p:cNvSpPr txBox="1"/>
          <p:nvPr/>
        </p:nvSpPr>
        <p:spPr>
          <a:xfrm>
            <a:off x="535940" y="1647190"/>
            <a:ext cx="8074659" cy="4858766"/>
          </a:xfrm>
          <a:prstGeom prst="rect">
            <a:avLst/>
          </a:prstGeom>
        </p:spPr>
        <p:txBody>
          <a:bodyPr vert="horz" wrap="square" lIns="0" tIns="69850" rIns="0" bIns="0" rtlCol="0">
            <a:spAutoFit/>
          </a:bodyPr>
          <a:lstStyle/>
          <a:p>
            <a:pPr marL="355600" marR="7620" indent="-342900" algn="just">
              <a:lnSpc>
                <a:spcPct val="79200"/>
              </a:lnSpc>
              <a:spcBef>
                <a:spcPts val="550"/>
              </a:spcBef>
              <a:buClr>
                <a:srgbClr val="336666"/>
              </a:buClr>
              <a:buSzPct val="69444"/>
              <a:buFont typeface="Wingdings"/>
              <a:buChar char=""/>
              <a:tabLst>
                <a:tab pos="355600" algn="l"/>
              </a:tabLst>
            </a:pPr>
            <a:r>
              <a:rPr sz="1800" spc="-5" dirty="0">
                <a:solidFill>
                  <a:schemeClr val="tx2"/>
                </a:solidFill>
                <a:latin typeface="Arial"/>
                <a:cs typeface="Arial"/>
              </a:rPr>
              <a:t>Garnishee Proceedings</a:t>
            </a:r>
            <a:r>
              <a:rPr sz="1800" dirty="0">
                <a:solidFill>
                  <a:schemeClr val="tx2"/>
                </a:solidFill>
                <a:latin typeface="Arial"/>
                <a:cs typeface="Arial"/>
              </a:rPr>
              <a:t> </a:t>
            </a:r>
            <a:r>
              <a:rPr sz="1800" spc="-5" dirty="0">
                <a:solidFill>
                  <a:schemeClr val="tx2"/>
                </a:solidFill>
                <a:latin typeface="Arial"/>
                <a:cs typeface="Arial"/>
              </a:rPr>
              <a:t>involve</a:t>
            </a:r>
            <a:r>
              <a:rPr sz="1800" dirty="0">
                <a:solidFill>
                  <a:schemeClr val="tx2"/>
                </a:solidFill>
                <a:latin typeface="Arial"/>
                <a:cs typeface="Arial"/>
              </a:rPr>
              <a:t> the </a:t>
            </a:r>
            <a:r>
              <a:rPr sz="1800" spc="-5" dirty="0">
                <a:solidFill>
                  <a:schemeClr val="tx2"/>
                </a:solidFill>
                <a:latin typeface="Arial"/>
                <a:cs typeface="Arial"/>
              </a:rPr>
              <a:t>attachment</a:t>
            </a:r>
            <a:r>
              <a:rPr sz="1800" dirty="0">
                <a:solidFill>
                  <a:schemeClr val="tx2"/>
                </a:solidFill>
                <a:latin typeface="Arial"/>
                <a:cs typeface="Arial"/>
              </a:rPr>
              <a:t> </a:t>
            </a:r>
            <a:r>
              <a:rPr sz="1800" spc="-5" dirty="0">
                <a:solidFill>
                  <a:schemeClr val="tx2"/>
                </a:solidFill>
                <a:latin typeface="Arial"/>
                <a:cs typeface="Arial"/>
              </a:rPr>
              <a:t>of</a:t>
            </a:r>
            <a:r>
              <a:rPr sz="1800" dirty="0">
                <a:solidFill>
                  <a:schemeClr val="tx2"/>
                </a:solidFill>
                <a:latin typeface="Arial"/>
                <a:cs typeface="Arial"/>
              </a:rPr>
              <a:t> </a:t>
            </a:r>
            <a:r>
              <a:rPr sz="1800" spc="-5" dirty="0">
                <a:solidFill>
                  <a:schemeClr val="tx2"/>
                </a:solidFill>
                <a:latin typeface="Arial"/>
                <a:cs typeface="Arial"/>
              </a:rPr>
              <a:t>debt</a:t>
            </a:r>
            <a:r>
              <a:rPr sz="1800" dirty="0">
                <a:solidFill>
                  <a:schemeClr val="tx2"/>
                </a:solidFill>
                <a:latin typeface="Arial"/>
                <a:cs typeface="Arial"/>
              </a:rPr>
              <a:t> </a:t>
            </a:r>
            <a:r>
              <a:rPr sz="1800" spc="-5" dirty="0">
                <a:solidFill>
                  <a:schemeClr val="tx2"/>
                </a:solidFill>
                <a:latin typeface="Arial"/>
                <a:cs typeface="Arial"/>
              </a:rPr>
              <a:t>due</a:t>
            </a:r>
            <a:r>
              <a:rPr sz="1800" spc="490" dirty="0">
                <a:solidFill>
                  <a:schemeClr val="tx2"/>
                </a:solidFill>
                <a:latin typeface="Arial"/>
                <a:cs typeface="Arial"/>
              </a:rPr>
              <a:t> </a:t>
            </a:r>
            <a:r>
              <a:rPr sz="1800" dirty="0">
                <a:solidFill>
                  <a:schemeClr val="tx2"/>
                </a:solidFill>
                <a:latin typeface="Arial"/>
                <a:cs typeface="Arial"/>
              </a:rPr>
              <a:t>from </a:t>
            </a:r>
            <a:r>
              <a:rPr sz="1800" spc="-5" dirty="0">
                <a:solidFill>
                  <a:schemeClr val="tx2"/>
                </a:solidFill>
                <a:latin typeface="Arial"/>
                <a:cs typeface="Arial"/>
              </a:rPr>
              <a:t>a</a:t>
            </a:r>
            <a:r>
              <a:rPr sz="1800" spc="490" dirty="0">
                <a:solidFill>
                  <a:schemeClr val="tx2"/>
                </a:solidFill>
                <a:latin typeface="Arial"/>
                <a:cs typeface="Arial"/>
              </a:rPr>
              <a:t> </a:t>
            </a:r>
            <a:r>
              <a:rPr sz="1800" dirty="0">
                <a:solidFill>
                  <a:schemeClr val="tx2"/>
                </a:solidFill>
                <a:latin typeface="Arial"/>
                <a:cs typeface="Arial"/>
              </a:rPr>
              <a:t>third </a:t>
            </a:r>
            <a:r>
              <a:rPr sz="1800" spc="5" dirty="0">
                <a:solidFill>
                  <a:schemeClr val="tx2"/>
                </a:solidFill>
                <a:latin typeface="Arial"/>
                <a:cs typeface="Arial"/>
              </a:rPr>
              <a:t> </a:t>
            </a:r>
            <a:r>
              <a:rPr sz="1800" dirty="0">
                <a:solidFill>
                  <a:schemeClr val="tx2"/>
                </a:solidFill>
                <a:latin typeface="Arial"/>
                <a:cs typeface="Arial"/>
              </a:rPr>
              <a:t>party to the </a:t>
            </a:r>
            <a:r>
              <a:rPr sz="1800" spc="-5" dirty="0">
                <a:solidFill>
                  <a:schemeClr val="tx2"/>
                </a:solidFill>
                <a:latin typeface="Arial"/>
                <a:cs typeface="Arial"/>
              </a:rPr>
              <a:t>judgment debtor </a:t>
            </a:r>
            <a:r>
              <a:rPr sz="1800" spc="-10" dirty="0">
                <a:solidFill>
                  <a:schemeClr val="tx2"/>
                </a:solidFill>
                <a:latin typeface="Arial"/>
                <a:cs typeface="Arial"/>
              </a:rPr>
              <a:t>and </a:t>
            </a:r>
            <a:r>
              <a:rPr sz="1800" dirty="0">
                <a:solidFill>
                  <a:schemeClr val="tx2"/>
                </a:solidFill>
                <a:latin typeface="Arial"/>
                <a:cs typeface="Arial"/>
              </a:rPr>
              <a:t>the </a:t>
            </a:r>
            <a:r>
              <a:rPr sz="1800" spc="-5" dirty="0">
                <a:solidFill>
                  <a:schemeClr val="tx2"/>
                </a:solidFill>
                <a:latin typeface="Arial"/>
                <a:cs typeface="Arial"/>
              </a:rPr>
              <a:t>use of </a:t>
            </a:r>
            <a:r>
              <a:rPr sz="1800" dirty="0">
                <a:solidFill>
                  <a:schemeClr val="tx2"/>
                </a:solidFill>
                <a:latin typeface="Arial"/>
                <a:cs typeface="Arial"/>
              </a:rPr>
              <a:t>the </a:t>
            </a:r>
            <a:r>
              <a:rPr sz="1800" spc="-10" dirty="0">
                <a:solidFill>
                  <a:schemeClr val="tx2"/>
                </a:solidFill>
                <a:latin typeface="Arial"/>
                <a:cs typeface="Arial"/>
              </a:rPr>
              <a:t>amount </a:t>
            </a:r>
            <a:r>
              <a:rPr sz="1800" spc="-5" dirty="0">
                <a:solidFill>
                  <a:schemeClr val="tx2"/>
                </a:solidFill>
                <a:latin typeface="Arial"/>
                <a:cs typeface="Arial"/>
              </a:rPr>
              <a:t>in liquidating </a:t>
            </a:r>
            <a:r>
              <a:rPr sz="1800" dirty="0">
                <a:solidFill>
                  <a:schemeClr val="tx2"/>
                </a:solidFill>
                <a:latin typeface="Arial"/>
                <a:cs typeface="Arial"/>
              </a:rPr>
              <a:t>the </a:t>
            </a:r>
            <a:r>
              <a:rPr sz="1800" spc="5" dirty="0">
                <a:solidFill>
                  <a:schemeClr val="tx2"/>
                </a:solidFill>
                <a:latin typeface="Arial"/>
                <a:cs typeface="Arial"/>
              </a:rPr>
              <a:t> </a:t>
            </a:r>
            <a:r>
              <a:rPr sz="1800" spc="-5" dirty="0">
                <a:solidFill>
                  <a:schemeClr val="tx2"/>
                </a:solidFill>
                <a:latin typeface="Arial"/>
                <a:cs typeface="Arial"/>
              </a:rPr>
              <a:t>judgment</a:t>
            </a:r>
            <a:r>
              <a:rPr sz="1800" dirty="0">
                <a:solidFill>
                  <a:schemeClr val="tx2"/>
                </a:solidFill>
                <a:latin typeface="Arial"/>
                <a:cs typeface="Arial"/>
              </a:rPr>
              <a:t> </a:t>
            </a:r>
            <a:r>
              <a:rPr sz="1800" spc="-5" dirty="0">
                <a:solidFill>
                  <a:schemeClr val="tx2"/>
                </a:solidFill>
                <a:latin typeface="Arial"/>
                <a:cs typeface="Arial"/>
              </a:rPr>
              <a:t>debt</a:t>
            </a:r>
            <a:r>
              <a:rPr sz="2500" spc="-5" dirty="0">
                <a:solidFill>
                  <a:schemeClr val="tx2"/>
                </a:solidFill>
                <a:latin typeface="Arial"/>
                <a:cs typeface="Arial"/>
              </a:rPr>
              <a:t>.</a:t>
            </a:r>
            <a:endParaRPr sz="2500" dirty="0">
              <a:solidFill>
                <a:schemeClr val="tx2"/>
              </a:solidFill>
              <a:latin typeface="Arial"/>
              <a:cs typeface="Arial"/>
            </a:endParaRPr>
          </a:p>
          <a:p>
            <a:pPr marL="355600" indent="-342900" algn="just">
              <a:lnSpc>
                <a:spcPct val="100000"/>
              </a:lnSpc>
              <a:spcBef>
                <a:spcPts val="1440"/>
              </a:spcBef>
              <a:buClr>
                <a:srgbClr val="336666"/>
              </a:buClr>
              <a:buSzPct val="69444"/>
              <a:buFont typeface="Wingdings"/>
              <a:buChar char=""/>
              <a:tabLst>
                <a:tab pos="354965" algn="l"/>
                <a:tab pos="355600" algn="l"/>
              </a:tabLst>
            </a:pPr>
            <a:r>
              <a:rPr sz="1800" dirty="0">
                <a:solidFill>
                  <a:schemeClr val="tx2"/>
                </a:solidFill>
                <a:latin typeface="Arial"/>
                <a:cs typeface="Arial"/>
              </a:rPr>
              <a:t>The</a:t>
            </a:r>
            <a:r>
              <a:rPr sz="1800" spc="-20" dirty="0">
                <a:solidFill>
                  <a:schemeClr val="tx2"/>
                </a:solidFill>
                <a:latin typeface="Arial"/>
                <a:cs typeface="Arial"/>
              </a:rPr>
              <a:t> </a:t>
            </a:r>
            <a:r>
              <a:rPr sz="1800" spc="-5" dirty="0">
                <a:solidFill>
                  <a:schemeClr val="tx2"/>
                </a:solidFill>
                <a:latin typeface="Arial"/>
                <a:cs typeface="Arial"/>
              </a:rPr>
              <a:t>third</a:t>
            </a:r>
            <a:r>
              <a:rPr sz="1800" spc="-10" dirty="0">
                <a:solidFill>
                  <a:schemeClr val="tx2"/>
                </a:solidFill>
                <a:latin typeface="Arial"/>
                <a:cs typeface="Arial"/>
              </a:rPr>
              <a:t> </a:t>
            </a:r>
            <a:r>
              <a:rPr sz="1800" spc="-5" dirty="0">
                <a:solidFill>
                  <a:schemeClr val="tx2"/>
                </a:solidFill>
                <a:latin typeface="Arial"/>
                <a:cs typeface="Arial"/>
              </a:rPr>
              <a:t>party</a:t>
            </a:r>
            <a:r>
              <a:rPr sz="1800" spc="5" dirty="0">
                <a:solidFill>
                  <a:schemeClr val="tx2"/>
                </a:solidFill>
                <a:latin typeface="Arial"/>
                <a:cs typeface="Arial"/>
              </a:rPr>
              <a:t> </a:t>
            </a:r>
            <a:r>
              <a:rPr sz="1800" spc="-5" dirty="0">
                <a:solidFill>
                  <a:schemeClr val="tx2"/>
                </a:solidFill>
                <a:latin typeface="Arial"/>
                <a:cs typeface="Arial"/>
              </a:rPr>
              <a:t>indebted</a:t>
            </a:r>
            <a:r>
              <a:rPr sz="1800" spc="30" dirty="0">
                <a:solidFill>
                  <a:schemeClr val="tx2"/>
                </a:solidFill>
                <a:latin typeface="Arial"/>
                <a:cs typeface="Arial"/>
              </a:rPr>
              <a:t> </a:t>
            </a:r>
            <a:r>
              <a:rPr sz="1800" dirty="0">
                <a:solidFill>
                  <a:schemeClr val="tx2"/>
                </a:solidFill>
                <a:latin typeface="Arial"/>
                <a:cs typeface="Arial"/>
              </a:rPr>
              <a:t>to</a:t>
            </a:r>
            <a:r>
              <a:rPr sz="1800" spc="-5" dirty="0">
                <a:solidFill>
                  <a:schemeClr val="tx2"/>
                </a:solidFill>
                <a:latin typeface="Arial"/>
                <a:cs typeface="Arial"/>
              </a:rPr>
              <a:t> </a:t>
            </a:r>
            <a:r>
              <a:rPr sz="1800" dirty="0">
                <a:solidFill>
                  <a:schemeClr val="tx2"/>
                </a:solidFill>
                <a:latin typeface="Arial"/>
                <a:cs typeface="Arial"/>
              </a:rPr>
              <a:t>the</a:t>
            </a:r>
            <a:r>
              <a:rPr sz="1800" spc="-5" dirty="0">
                <a:solidFill>
                  <a:schemeClr val="tx2"/>
                </a:solidFill>
                <a:latin typeface="Arial"/>
                <a:cs typeface="Arial"/>
              </a:rPr>
              <a:t> judgment</a:t>
            </a:r>
            <a:r>
              <a:rPr sz="1800" spc="15" dirty="0">
                <a:solidFill>
                  <a:schemeClr val="tx2"/>
                </a:solidFill>
                <a:latin typeface="Arial"/>
                <a:cs typeface="Arial"/>
              </a:rPr>
              <a:t> </a:t>
            </a:r>
            <a:r>
              <a:rPr sz="1800" spc="-5" dirty="0">
                <a:solidFill>
                  <a:schemeClr val="tx2"/>
                </a:solidFill>
                <a:latin typeface="Arial"/>
                <a:cs typeface="Arial"/>
              </a:rPr>
              <a:t>debtor</a:t>
            </a:r>
            <a:r>
              <a:rPr sz="1800" spc="15" dirty="0">
                <a:solidFill>
                  <a:schemeClr val="tx2"/>
                </a:solidFill>
                <a:latin typeface="Arial"/>
                <a:cs typeface="Arial"/>
              </a:rPr>
              <a:t> </a:t>
            </a:r>
            <a:r>
              <a:rPr sz="1800" spc="-5" dirty="0">
                <a:solidFill>
                  <a:schemeClr val="tx2"/>
                </a:solidFill>
                <a:latin typeface="Arial"/>
                <a:cs typeface="Arial"/>
              </a:rPr>
              <a:t>is</a:t>
            </a:r>
            <a:r>
              <a:rPr sz="1800" dirty="0">
                <a:solidFill>
                  <a:schemeClr val="tx2"/>
                </a:solidFill>
                <a:latin typeface="Arial"/>
                <a:cs typeface="Arial"/>
              </a:rPr>
              <a:t> </a:t>
            </a:r>
            <a:r>
              <a:rPr sz="1800" spc="-5" dirty="0">
                <a:solidFill>
                  <a:schemeClr val="tx2"/>
                </a:solidFill>
                <a:latin typeface="Arial"/>
                <a:cs typeface="Arial"/>
              </a:rPr>
              <a:t>called</a:t>
            </a:r>
            <a:r>
              <a:rPr sz="1800" spc="10" dirty="0">
                <a:solidFill>
                  <a:schemeClr val="tx2"/>
                </a:solidFill>
                <a:latin typeface="Arial"/>
                <a:cs typeface="Arial"/>
              </a:rPr>
              <a:t> </a:t>
            </a:r>
            <a:r>
              <a:rPr sz="1800" dirty="0">
                <a:solidFill>
                  <a:schemeClr val="tx2"/>
                </a:solidFill>
                <a:latin typeface="Arial"/>
                <a:cs typeface="Arial"/>
              </a:rPr>
              <a:t>the</a:t>
            </a:r>
            <a:r>
              <a:rPr sz="1800" spc="-5" dirty="0">
                <a:solidFill>
                  <a:schemeClr val="tx2"/>
                </a:solidFill>
                <a:latin typeface="Arial"/>
                <a:cs typeface="Arial"/>
              </a:rPr>
              <a:t> garnishee</a:t>
            </a:r>
            <a:r>
              <a:rPr sz="2500" spc="-5" dirty="0">
                <a:solidFill>
                  <a:schemeClr val="tx2"/>
                </a:solidFill>
                <a:latin typeface="Arial"/>
                <a:cs typeface="Arial"/>
              </a:rPr>
              <a:t>.</a:t>
            </a:r>
            <a:endParaRPr sz="2500" dirty="0">
              <a:solidFill>
                <a:schemeClr val="tx2"/>
              </a:solidFill>
              <a:latin typeface="Arial"/>
              <a:cs typeface="Arial"/>
            </a:endParaRPr>
          </a:p>
          <a:p>
            <a:pPr marL="355600" marR="7620" indent="-342900" algn="just">
              <a:lnSpc>
                <a:spcPct val="80000"/>
              </a:lnSpc>
              <a:spcBef>
                <a:spcPts val="1885"/>
              </a:spcBef>
              <a:buClr>
                <a:srgbClr val="336666"/>
              </a:buClr>
              <a:buSzPct val="69444"/>
              <a:buFont typeface="Wingdings"/>
              <a:buChar char=""/>
              <a:tabLst>
                <a:tab pos="355600" algn="l"/>
              </a:tabLst>
            </a:pPr>
            <a:r>
              <a:rPr sz="1800" dirty="0">
                <a:solidFill>
                  <a:schemeClr val="tx2"/>
                </a:solidFill>
                <a:latin typeface="Arial"/>
                <a:cs typeface="Arial"/>
              </a:rPr>
              <a:t>For </a:t>
            </a:r>
            <a:r>
              <a:rPr sz="1800" spc="-5" dirty="0">
                <a:solidFill>
                  <a:schemeClr val="tx2"/>
                </a:solidFill>
                <a:latin typeface="Arial"/>
                <a:cs typeface="Arial"/>
              </a:rPr>
              <a:t>any </a:t>
            </a:r>
            <a:r>
              <a:rPr sz="1800" dirty="0">
                <a:solidFill>
                  <a:schemeClr val="tx2"/>
                </a:solidFill>
                <a:latin typeface="Arial"/>
                <a:cs typeface="Arial"/>
              </a:rPr>
              <a:t>money to be </a:t>
            </a:r>
            <a:r>
              <a:rPr sz="1800" spc="-5" dirty="0">
                <a:solidFill>
                  <a:schemeClr val="tx2"/>
                </a:solidFill>
                <a:latin typeface="Arial"/>
                <a:cs typeface="Arial"/>
              </a:rPr>
              <a:t>attachable, it </a:t>
            </a:r>
            <a:r>
              <a:rPr sz="1800" dirty="0">
                <a:solidFill>
                  <a:schemeClr val="tx2"/>
                </a:solidFill>
                <a:latin typeface="Arial"/>
                <a:cs typeface="Arial"/>
              </a:rPr>
              <a:t>must </a:t>
            </a:r>
            <a:r>
              <a:rPr sz="1800" spc="-5" dirty="0">
                <a:solidFill>
                  <a:schemeClr val="tx2"/>
                </a:solidFill>
                <a:latin typeface="Arial"/>
                <a:cs typeface="Arial"/>
              </a:rPr>
              <a:t>be </a:t>
            </a:r>
            <a:r>
              <a:rPr sz="1800" dirty="0">
                <a:solidFill>
                  <a:schemeClr val="tx2"/>
                </a:solidFill>
                <a:latin typeface="Arial"/>
                <a:cs typeface="Arial"/>
              </a:rPr>
              <a:t>money </a:t>
            </a:r>
            <a:r>
              <a:rPr sz="1800" spc="-5" dirty="0">
                <a:solidFill>
                  <a:schemeClr val="tx2"/>
                </a:solidFill>
                <a:latin typeface="Arial"/>
                <a:cs typeface="Arial"/>
              </a:rPr>
              <a:t>owed </a:t>
            </a:r>
            <a:r>
              <a:rPr sz="1800" dirty="0">
                <a:solidFill>
                  <a:schemeClr val="tx2"/>
                </a:solidFill>
                <a:latin typeface="Arial"/>
                <a:cs typeface="Arial"/>
              </a:rPr>
              <a:t>the judgment </a:t>
            </a:r>
            <a:r>
              <a:rPr sz="1800" spc="5" dirty="0">
                <a:solidFill>
                  <a:schemeClr val="tx2"/>
                </a:solidFill>
                <a:latin typeface="Arial"/>
                <a:cs typeface="Arial"/>
              </a:rPr>
              <a:t> </a:t>
            </a:r>
            <a:r>
              <a:rPr sz="1800" spc="-5" dirty="0">
                <a:solidFill>
                  <a:schemeClr val="tx2"/>
                </a:solidFill>
                <a:latin typeface="Arial"/>
                <a:cs typeface="Arial"/>
              </a:rPr>
              <a:t>debtor </a:t>
            </a:r>
            <a:r>
              <a:rPr sz="1800" dirty="0">
                <a:solidFill>
                  <a:schemeClr val="tx2"/>
                </a:solidFill>
                <a:latin typeface="Arial"/>
                <a:cs typeface="Arial"/>
              </a:rPr>
              <a:t>by the </a:t>
            </a:r>
            <a:r>
              <a:rPr sz="1800" spc="-5" dirty="0">
                <a:solidFill>
                  <a:schemeClr val="tx2"/>
                </a:solidFill>
                <a:latin typeface="Arial"/>
                <a:cs typeface="Arial"/>
              </a:rPr>
              <a:t>garnishee or money belonging </a:t>
            </a:r>
            <a:r>
              <a:rPr sz="1800" dirty="0">
                <a:solidFill>
                  <a:schemeClr val="tx2"/>
                </a:solidFill>
                <a:latin typeface="Arial"/>
                <a:cs typeface="Arial"/>
              </a:rPr>
              <a:t>to the </a:t>
            </a:r>
            <a:r>
              <a:rPr sz="1800" spc="-5" dirty="0">
                <a:solidFill>
                  <a:schemeClr val="tx2"/>
                </a:solidFill>
                <a:latin typeface="Arial"/>
                <a:cs typeface="Arial"/>
              </a:rPr>
              <a:t>judgment debtor but </a:t>
            </a:r>
            <a:r>
              <a:rPr sz="1800" dirty="0">
                <a:solidFill>
                  <a:schemeClr val="tx2"/>
                </a:solidFill>
                <a:latin typeface="Arial"/>
                <a:cs typeface="Arial"/>
              </a:rPr>
              <a:t> </a:t>
            </a:r>
            <a:r>
              <a:rPr sz="1800" spc="-15" dirty="0">
                <a:solidFill>
                  <a:schemeClr val="tx2"/>
                </a:solidFill>
                <a:latin typeface="Arial"/>
                <a:cs typeface="Arial"/>
              </a:rPr>
              <a:t>which</a:t>
            </a:r>
            <a:r>
              <a:rPr sz="1800" spc="35" dirty="0">
                <a:solidFill>
                  <a:schemeClr val="tx2"/>
                </a:solidFill>
                <a:latin typeface="Arial"/>
                <a:cs typeface="Arial"/>
              </a:rPr>
              <a:t> </a:t>
            </a:r>
            <a:r>
              <a:rPr sz="1800" spc="-5" dirty="0">
                <a:solidFill>
                  <a:schemeClr val="tx2"/>
                </a:solidFill>
                <a:latin typeface="Arial"/>
                <a:cs typeface="Arial"/>
              </a:rPr>
              <a:t>is</a:t>
            </a:r>
            <a:r>
              <a:rPr sz="1800" dirty="0">
                <a:solidFill>
                  <a:schemeClr val="tx2"/>
                </a:solidFill>
                <a:latin typeface="Arial"/>
                <a:cs typeface="Arial"/>
              </a:rPr>
              <a:t> </a:t>
            </a:r>
            <a:r>
              <a:rPr sz="1800" spc="-5" dirty="0">
                <a:solidFill>
                  <a:schemeClr val="tx2"/>
                </a:solidFill>
                <a:latin typeface="Arial"/>
                <a:cs typeface="Arial"/>
              </a:rPr>
              <a:t>in </a:t>
            </a:r>
            <a:r>
              <a:rPr sz="1800" dirty="0">
                <a:solidFill>
                  <a:schemeClr val="tx2"/>
                </a:solidFill>
                <a:latin typeface="Arial"/>
                <a:cs typeface="Arial"/>
              </a:rPr>
              <a:t>the</a:t>
            </a:r>
            <a:r>
              <a:rPr sz="1800" spc="-5" dirty="0">
                <a:solidFill>
                  <a:schemeClr val="tx2"/>
                </a:solidFill>
                <a:latin typeface="Arial"/>
                <a:cs typeface="Arial"/>
              </a:rPr>
              <a:t> custody</a:t>
            </a:r>
            <a:r>
              <a:rPr sz="1800" spc="10" dirty="0">
                <a:solidFill>
                  <a:schemeClr val="tx2"/>
                </a:solidFill>
                <a:latin typeface="Arial"/>
                <a:cs typeface="Arial"/>
              </a:rPr>
              <a:t> </a:t>
            </a:r>
            <a:r>
              <a:rPr sz="1800" spc="-5" dirty="0">
                <a:solidFill>
                  <a:schemeClr val="tx2"/>
                </a:solidFill>
                <a:latin typeface="Arial"/>
                <a:cs typeface="Arial"/>
              </a:rPr>
              <a:t>of </a:t>
            </a:r>
            <a:r>
              <a:rPr sz="1800" dirty="0">
                <a:solidFill>
                  <a:schemeClr val="tx2"/>
                </a:solidFill>
                <a:latin typeface="Arial"/>
                <a:cs typeface="Arial"/>
              </a:rPr>
              <a:t>the</a:t>
            </a:r>
            <a:r>
              <a:rPr sz="1800" spc="-5" dirty="0">
                <a:solidFill>
                  <a:schemeClr val="tx2"/>
                </a:solidFill>
                <a:latin typeface="Arial"/>
                <a:cs typeface="Arial"/>
              </a:rPr>
              <a:t> garnishee.</a:t>
            </a:r>
            <a:endParaRPr sz="1800" dirty="0">
              <a:solidFill>
                <a:schemeClr val="tx2"/>
              </a:solidFill>
              <a:latin typeface="Arial"/>
              <a:cs typeface="Arial"/>
            </a:endParaRPr>
          </a:p>
          <a:p>
            <a:pPr algn="just">
              <a:lnSpc>
                <a:spcPct val="100000"/>
              </a:lnSpc>
              <a:spcBef>
                <a:spcPts val="50"/>
              </a:spcBef>
              <a:buClr>
                <a:srgbClr val="336666"/>
              </a:buClr>
              <a:buFont typeface="Wingdings"/>
              <a:buChar char=""/>
            </a:pPr>
            <a:endParaRPr sz="1600" dirty="0">
              <a:solidFill>
                <a:schemeClr val="tx2"/>
              </a:solidFill>
              <a:latin typeface="Arial"/>
              <a:cs typeface="Arial"/>
            </a:endParaRPr>
          </a:p>
          <a:p>
            <a:pPr marL="355600" marR="5080" indent="-342900" algn="just">
              <a:lnSpc>
                <a:spcPct val="79100"/>
              </a:lnSpc>
              <a:buClr>
                <a:srgbClr val="336666"/>
              </a:buClr>
              <a:buSzPct val="69444"/>
              <a:buFont typeface="Wingdings"/>
              <a:buChar char=""/>
              <a:tabLst>
                <a:tab pos="355600" algn="l"/>
              </a:tabLst>
            </a:pPr>
            <a:r>
              <a:rPr sz="1800" spc="5" dirty="0">
                <a:solidFill>
                  <a:schemeClr val="tx2"/>
                </a:solidFill>
                <a:latin typeface="Arial"/>
                <a:cs typeface="Arial"/>
              </a:rPr>
              <a:t>To </a:t>
            </a:r>
            <a:r>
              <a:rPr sz="1800" dirty="0">
                <a:solidFill>
                  <a:schemeClr val="tx2"/>
                </a:solidFill>
                <a:latin typeface="Arial"/>
                <a:cs typeface="Arial"/>
              </a:rPr>
              <a:t>this </a:t>
            </a:r>
            <a:r>
              <a:rPr sz="1800" spc="-5" dirty="0">
                <a:solidFill>
                  <a:schemeClr val="tx2"/>
                </a:solidFill>
                <a:latin typeface="Arial"/>
                <a:cs typeface="Arial"/>
              </a:rPr>
              <a:t>extent, any amount of money standing </a:t>
            </a:r>
            <a:r>
              <a:rPr sz="1800" dirty="0">
                <a:solidFill>
                  <a:schemeClr val="tx2"/>
                </a:solidFill>
                <a:latin typeface="Arial"/>
                <a:cs typeface="Arial"/>
              </a:rPr>
              <a:t>to the </a:t>
            </a:r>
            <a:r>
              <a:rPr sz="1800" spc="-5" dirty="0">
                <a:solidFill>
                  <a:schemeClr val="tx2"/>
                </a:solidFill>
                <a:latin typeface="Arial"/>
                <a:cs typeface="Arial"/>
              </a:rPr>
              <a:t>credit of </a:t>
            </a:r>
            <a:r>
              <a:rPr sz="1800" dirty="0">
                <a:solidFill>
                  <a:schemeClr val="tx2"/>
                </a:solidFill>
                <a:latin typeface="Arial"/>
                <a:cs typeface="Arial"/>
              </a:rPr>
              <a:t>the </a:t>
            </a:r>
            <a:r>
              <a:rPr sz="1800" spc="-5" dirty="0">
                <a:solidFill>
                  <a:schemeClr val="tx2"/>
                </a:solidFill>
                <a:latin typeface="Arial"/>
                <a:cs typeface="Arial"/>
              </a:rPr>
              <a:t>judgment </a:t>
            </a:r>
            <a:r>
              <a:rPr sz="1800" dirty="0">
                <a:solidFill>
                  <a:schemeClr val="tx2"/>
                </a:solidFill>
                <a:latin typeface="Arial"/>
                <a:cs typeface="Arial"/>
              </a:rPr>
              <a:t> </a:t>
            </a:r>
            <a:r>
              <a:rPr sz="1800" spc="-5" dirty="0">
                <a:solidFill>
                  <a:schemeClr val="tx2"/>
                </a:solidFill>
                <a:latin typeface="Arial"/>
                <a:cs typeface="Arial"/>
              </a:rPr>
              <a:t>debtor has </a:t>
            </a:r>
            <a:r>
              <a:rPr sz="1800" dirty="0">
                <a:solidFill>
                  <a:schemeClr val="tx2"/>
                </a:solidFill>
                <a:latin typeface="Arial"/>
                <a:cs typeface="Arial"/>
              </a:rPr>
              <a:t>been </a:t>
            </a:r>
            <a:r>
              <a:rPr sz="1800" spc="-5" dirty="0">
                <a:solidFill>
                  <a:schemeClr val="tx2"/>
                </a:solidFill>
                <a:latin typeface="Arial"/>
                <a:cs typeface="Arial"/>
              </a:rPr>
              <a:t>held </a:t>
            </a:r>
            <a:r>
              <a:rPr sz="1800" dirty="0">
                <a:solidFill>
                  <a:schemeClr val="tx2"/>
                </a:solidFill>
                <a:latin typeface="Arial"/>
                <a:cs typeface="Arial"/>
              </a:rPr>
              <a:t>to </a:t>
            </a:r>
            <a:r>
              <a:rPr sz="1800" spc="-5" dirty="0">
                <a:solidFill>
                  <a:schemeClr val="tx2"/>
                </a:solidFill>
                <a:latin typeface="Arial"/>
                <a:cs typeface="Arial"/>
              </a:rPr>
              <a:t>be a debt </a:t>
            </a:r>
            <a:r>
              <a:rPr sz="1800" spc="-10" dirty="0">
                <a:solidFill>
                  <a:schemeClr val="tx2"/>
                </a:solidFill>
                <a:latin typeface="Arial"/>
                <a:cs typeface="Arial"/>
              </a:rPr>
              <a:t>within </a:t>
            </a:r>
            <a:r>
              <a:rPr sz="1800" dirty="0">
                <a:solidFill>
                  <a:schemeClr val="tx2"/>
                </a:solidFill>
                <a:latin typeface="Arial"/>
                <a:cs typeface="Arial"/>
              </a:rPr>
              <a:t>the </a:t>
            </a:r>
            <a:r>
              <a:rPr sz="1800" spc="-5" dirty="0">
                <a:solidFill>
                  <a:schemeClr val="tx2"/>
                </a:solidFill>
                <a:latin typeface="Arial"/>
                <a:cs typeface="Arial"/>
              </a:rPr>
              <a:t>meaning of debt owed </a:t>
            </a:r>
            <a:r>
              <a:rPr sz="1800" dirty="0">
                <a:solidFill>
                  <a:schemeClr val="tx2"/>
                </a:solidFill>
                <a:latin typeface="Arial"/>
                <a:cs typeface="Arial"/>
              </a:rPr>
              <a:t>by </a:t>
            </a:r>
            <a:r>
              <a:rPr sz="1800" spc="5" dirty="0">
                <a:solidFill>
                  <a:schemeClr val="tx2"/>
                </a:solidFill>
                <a:latin typeface="Arial"/>
                <a:cs typeface="Arial"/>
              </a:rPr>
              <a:t> </a:t>
            </a:r>
            <a:r>
              <a:rPr sz="1800" spc="-5" dirty="0">
                <a:solidFill>
                  <a:schemeClr val="tx2"/>
                </a:solidFill>
                <a:latin typeface="Arial"/>
                <a:cs typeface="Arial"/>
              </a:rPr>
              <a:t>another</a:t>
            </a:r>
            <a:r>
              <a:rPr sz="1800" dirty="0">
                <a:solidFill>
                  <a:schemeClr val="tx2"/>
                </a:solidFill>
                <a:latin typeface="Arial"/>
                <a:cs typeface="Arial"/>
              </a:rPr>
              <a:t> </a:t>
            </a:r>
            <a:r>
              <a:rPr sz="1800" spc="-5" dirty="0">
                <a:solidFill>
                  <a:schemeClr val="tx2"/>
                </a:solidFill>
                <a:latin typeface="Arial"/>
                <a:cs typeface="Arial"/>
              </a:rPr>
              <a:t>person</a:t>
            </a:r>
            <a:r>
              <a:rPr sz="1800" spc="5" dirty="0">
                <a:solidFill>
                  <a:schemeClr val="tx2"/>
                </a:solidFill>
                <a:latin typeface="Arial"/>
                <a:cs typeface="Arial"/>
              </a:rPr>
              <a:t> </a:t>
            </a:r>
            <a:r>
              <a:rPr sz="1800" dirty="0">
                <a:solidFill>
                  <a:schemeClr val="tx2"/>
                </a:solidFill>
                <a:latin typeface="Arial"/>
                <a:cs typeface="Arial"/>
              </a:rPr>
              <a:t>to</a:t>
            </a:r>
            <a:r>
              <a:rPr sz="1800" spc="-5" dirty="0">
                <a:solidFill>
                  <a:schemeClr val="tx2"/>
                </a:solidFill>
                <a:latin typeface="Arial"/>
                <a:cs typeface="Arial"/>
              </a:rPr>
              <a:t> </a:t>
            </a:r>
            <a:r>
              <a:rPr sz="1800" dirty="0">
                <a:solidFill>
                  <a:schemeClr val="tx2"/>
                </a:solidFill>
                <a:latin typeface="Arial"/>
                <a:cs typeface="Arial"/>
              </a:rPr>
              <a:t>the </a:t>
            </a:r>
            <a:r>
              <a:rPr sz="1800" spc="-5" dirty="0">
                <a:solidFill>
                  <a:schemeClr val="tx2"/>
                </a:solidFill>
                <a:latin typeface="Arial"/>
                <a:cs typeface="Arial"/>
              </a:rPr>
              <a:t>judgment</a:t>
            </a:r>
            <a:r>
              <a:rPr sz="1800" spc="15" dirty="0">
                <a:solidFill>
                  <a:schemeClr val="tx2"/>
                </a:solidFill>
                <a:latin typeface="Arial"/>
                <a:cs typeface="Arial"/>
              </a:rPr>
              <a:t> </a:t>
            </a:r>
            <a:r>
              <a:rPr sz="1800" spc="-5" dirty="0">
                <a:solidFill>
                  <a:schemeClr val="tx2"/>
                </a:solidFill>
                <a:latin typeface="Arial"/>
                <a:cs typeface="Arial"/>
              </a:rPr>
              <a:t>debtor</a:t>
            </a:r>
            <a:r>
              <a:rPr sz="2500" spc="-5" dirty="0">
                <a:solidFill>
                  <a:schemeClr val="tx2"/>
                </a:solidFill>
                <a:latin typeface="Arial"/>
                <a:cs typeface="Arial"/>
              </a:rPr>
              <a:t>.</a:t>
            </a:r>
            <a:endParaRPr sz="2500" dirty="0">
              <a:solidFill>
                <a:schemeClr val="tx2"/>
              </a:solidFill>
              <a:latin typeface="Arial"/>
              <a:cs typeface="Arial"/>
            </a:endParaRPr>
          </a:p>
          <a:p>
            <a:pPr marL="355600" marR="5080" indent="-342900" algn="just">
              <a:lnSpc>
                <a:spcPct val="80000"/>
              </a:lnSpc>
              <a:spcBef>
                <a:spcPts val="1895"/>
              </a:spcBef>
              <a:buClr>
                <a:srgbClr val="336666"/>
              </a:buClr>
              <a:buSzPct val="69444"/>
              <a:buFont typeface="Wingdings"/>
              <a:buChar char=""/>
              <a:tabLst>
                <a:tab pos="355600" algn="l"/>
              </a:tabLst>
            </a:pPr>
            <a:r>
              <a:rPr sz="1800" spc="-5" dirty="0">
                <a:solidFill>
                  <a:schemeClr val="tx2"/>
                </a:solidFill>
                <a:latin typeface="Arial"/>
                <a:cs typeface="Arial"/>
              </a:rPr>
              <a:t>Such a debt </a:t>
            </a:r>
            <a:r>
              <a:rPr sz="1800" dirty="0">
                <a:solidFill>
                  <a:schemeClr val="tx2"/>
                </a:solidFill>
                <a:latin typeface="Arial"/>
                <a:cs typeface="Arial"/>
              </a:rPr>
              <a:t>must </a:t>
            </a:r>
            <a:r>
              <a:rPr sz="1800" spc="-5" dirty="0">
                <a:solidFill>
                  <a:schemeClr val="tx2"/>
                </a:solidFill>
                <a:latin typeface="Arial"/>
                <a:cs typeface="Arial"/>
              </a:rPr>
              <a:t>have been due and </a:t>
            </a:r>
            <a:r>
              <a:rPr sz="1800" dirty="0">
                <a:solidFill>
                  <a:schemeClr val="tx2"/>
                </a:solidFill>
                <a:latin typeface="Arial"/>
                <a:cs typeface="Arial"/>
              </a:rPr>
              <a:t>accruing to the </a:t>
            </a:r>
            <a:r>
              <a:rPr sz="1800" spc="-5" dirty="0">
                <a:solidFill>
                  <a:schemeClr val="tx2"/>
                </a:solidFill>
                <a:latin typeface="Arial"/>
                <a:cs typeface="Arial"/>
              </a:rPr>
              <a:t>judgment debtor. </a:t>
            </a:r>
            <a:r>
              <a:rPr sz="1800" dirty="0">
                <a:solidFill>
                  <a:schemeClr val="tx2"/>
                </a:solidFill>
                <a:latin typeface="Arial"/>
                <a:cs typeface="Arial"/>
              </a:rPr>
              <a:t>It </a:t>
            </a:r>
            <a:r>
              <a:rPr sz="1800" spc="5" dirty="0">
                <a:solidFill>
                  <a:schemeClr val="tx2"/>
                </a:solidFill>
                <a:latin typeface="Arial"/>
                <a:cs typeface="Arial"/>
              </a:rPr>
              <a:t> </a:t>
            </a:r>
            <a:r>
              <a:rPr sz="1800" dirty="0">
                <a:solidFill>
                  <a:schemeClr val="tx2"/>
                </a:solidFill>
                <a:latin typeface="Arial"/>
                <a:cs typeface="Arial"/>
              </a:rPr>
              <a:t>must </a:t>
            </a:r>
            <a:r>
              <a:rPr sz="1800" spc="-5" dirty="0">
                <a:solidFill>
                  <a:schemeClr val="tx2"/>
                </a:solidFill>
                <a:latin typeface="Arial"/>
                <a:cs typeface="Arial"/>
              </a:rPr>
              <a:t>also be an ascertainable </a:t>
            </a:r>
            <a:r>
              <a:rPr sz="1800" dirty="0">
                <a:solidFill>
                  <a:schemeClr val="tx2"/>
                </a:solidFill>
                <a:latin typeface="Arial"/>
                <a:cs typeface="Arial"/>
              </a:rPr>
              <a:t>sum </a:t>
            </a:r>
            <a:r>
              <a:rPr sz="1800" spc="-5" dirty="0">
                <a:solidFill>
                  <a:schemeClr val="tx2"/>
                </a:solidFill>
                <a:latin typeface="Arial"/>
                <a:cs typeface="Arial"/>
              </a:rPr>
              <a:t>and </a:t>
            </a:r>
            <a:r>
              <a:rPr sz="1800" dirty="0">
                <a:solidFill>
                  <a:schemeClr val="tx2"/>
                </a:solidFill>
                <a:latin typeface="Arial"/>
                <a:cs typeface="Arial"/>
              </a:rPr>
              <a:t>the </a:t>
            </a:r>
            <a:r>
              <a:rPr sz="1800" spc="-5" dirty="0">
                <a:solidFill>
                  <a:schemeClr val="tx2"/>
                </a:solidFill>
                <a:latin typeface="Arial"/>
                <a:cs typeface="Arial"/>
              </a:rPr>
              <a:t>judgment debtor </a:t>
            </a:r>
            <a:r>
              <a:rPr sz="1800" dirty="0">
                <a:solidFill>
                  <a:schemeClr val="tx2"/>
                </a:solidFill>
                <a:latin typeface="Arial"/>
                <a:cs typeface="Arial"/>
              </a:rPr>
              <a:t>must </a:t>
            </a:r>
            <a:r>
              <a:rPr sz="1800" spc="-5" dirty="0">
                <a:solidFill>
                  <a:schemeClr val="tx2"/>
                </a:solidFill>
                <a:latin typeface="Arial"/>
                <a:cs typeface="Arial"/>
              </a:rPr>
              <a:t>have </a:t>
            </a:r>
            <a:r>
              <a:rPr sz="1800" spc="-10" dirty="0">
                <a:solidFill>
                  <a:schemeClr val="tx2"/>
                </a:solidFill>
                <a:latin typeface="Arial"/>
                <a:cs typeface="Arial"/>
              </a:rPr>
              <a:t>an </a:t>
            </a:r>
            <a:r>
              <a:rPr sz="1800" spc="-5" dirty="0">
                <a:solidFill>
                  <a:schemeClr val="tx2"/>
                </a:solidFill>
                <a:latin typeface="Arial"/>
                <a:cs typeface="Arial"/>
              </a:rPr>
              <a:t> immediate </a:t>
            </a:r>
            <a:r>
              <a:rPr sz="1800" dirty="0">
                <a:solidFill>
                  <a:schemeClr val="tx2"/>
                </a:solidFill>
                <a:latin typeface="Arial"/>
                <a:cs typeface="Arial"/>
              </a:rPr>
              <a:t>legal </a:t>
            </a:r>
            <a:r>
              <a:rPr sz="1800" spc="-5" dirty="0">
                <a:solidFill>
                  <a:schemeClr val="tx2"/>
                </a:solidFill>
                <a:latin typeface="Arial"/>
                <a:cs typeface="Arial"/>
              </a:rPr>
              <a:t>right </a:t>
            </a:r>
            <a:r>
              <a:rPr sz="1800" dirty="0">
                <a:solidFill>
                  <a:schemeClr val="tx2"/>
                </a:solidFill>
                <a:latin typeface="Arial"/>
                <a:cs typeface="Arial"/>
              </a:rPr>
              <a:t>to </a:t>
            </a:r>
            <a:r>
              <a:rPr sz="1800" spc="-5" dirty="0">
                <a:solidFill>
                  <a:schemeClr val="tx2"/>
                </a:solidFill>
                <a:latin typeface="Arial"/>
                <a:cs typeface="Arial"/>
              </a:rPr>
              <a:t>it. An insurance </a:t>
            </a:r>
            <a:r>
              <a:rPr sz="1800" dirty="0">
                <a:solidFill>
                  <a:schemeClr val="tx2"/>
                </a:solidFill>
                <a:latin typeface="Arial"/>
                <a:cs typeface="Arial"/>
              </a:rPr>
              <a:t>policy </a:t>
            </a:r>
            <a:r>
              <a:rPr sz="1800" spc="-5" dirty="0">
                <a:solidFill>
                  <a:schemeClr val="tx2"/>
                </a:solidFill>
                <a:latin typeface="Arial"/>
                <a:cs typeface="Arial"/>
              </a:rPr>
              <a:t>being </a:t>
            </a:r>
            <a:r>
              <a:rPr sz="1800" dirty="0">
                <a:solidFill>
                  <a:schemeClr val="tx2"/>
                </a:solidFill>
                <a:latin typeface="Arial"/>
                <a:cs typeface="Arial"/>
              </a:rPr>
              <a:t>an </a:t>
            </a:r>
            <a:r>
              <a:rPr sz="1800" spc="-5" dirty="0">
                <a:solidFill>
                  <a:schemeClr val="tx2"/>
                </a:solidFill>
                <a:latin typeface="Arial"/>
                <a:cs typeface="Arial"/>
              </a:rPr>
              <a:t>unliquidated </a:t>
            </a:r>
            <a:r>
              <a:rPr sz="1800" dirty="0">
                <a:solidFill>
                  <a:schemeClr val="tx2"/>
                </a:solidFill>
                <a:latin typeface="Arial"/>
                <a:cs typeface="Arial"/>
              </a:rPr>
              <a:t>claim </a:t>
            </a:r>
            <a:r>
              <a:rPr sz="1800" spc="5" dirty="0">
                <a:solidFill>
                  <a:schemeClr val="tx2"/>
                </a:solidFill>
                <a:latin typeface="Arial"/>
                <a:cs typeface="Arial"/>
              </a:rPr>
              <a:t> </a:t>
            </a:r>
            <a:r>
              <a:rPr sz="1800" dirty="0">
                <a:solidFill>
                  <a:schemeClr val="tx2"/>
                </a:solidFill>
                <a:latin typeface="Arial"/>
                <a:cs typeface="Arial"/>
              </a:rPr>
              <a:t>for </a:t>
            </a:r>
            <a:r>
              <a:rPr sz="1800" spc="-5" dirty="0">
                <a:solidFill>
                  <a:schemeClr val="tx2"/>
                </a:solidFill>
                <a:latin typeface="Arial"/>
                <a:cs typeface="Arial"/>
              </a:rPr>
              <a:t>money cannot be attached. </a:t>
            </a:r>
            <a:r>
              <a:rPr sz="1800" dirty="0">
                <a:solidFill>
                  <a:schemeClr val="tx2"/>
                </a:solidFill>
                <a:latin typeface="Arial"/>
                <a:cs typeface="Arial"/>
              </a:rPr>
              <a:t>The </a:t>
            </a:r>
            <a:r>
              <a:rPr sz="1800" spc="-5" dirty="0">
                <a:solidFill>
                  <a:schemeClr val="tx2"/>
                </a:solidFill>
                <a:latin typeface="Arial"/>
                <a:cs typeface="Arial"/>
              </a:rPr>
              <a:t>third party against </a:t>
            </a:r>
            <a:r>
              <a:rPr sz="1800" spc="-10" dirty="0">
                <a:solidFill>
                  <a:schemeClr val="tx2"/>
                </a:solidFill>
                <a:latin typeface="Arial"/>
                <a:cs typeface="Arial"/>
              </a:rPr>
              <a:t>whom </a:t>
            </a:r>
            <a:r>
              <a:rPr sz="1800" spc="-5" dirty="0">
                <a:solidFill>
                  <a:schemeClr val="tx2"/>
                </a:solidFill>
                <a:latin typeface="Arial"/>
                <a:cs typeface="Arial"/>
              </a:rPr>
              <a:t>a garnishee </a:t>
            </a:r>
            <a:r>
              <a:rPr sz="1800" dirty="0">
                <a:solidFill>
                  <a:schemeClr val="tx2"/>
                </a:solidFill>
                <a:latin typeface="Arial"/>
                <a:cs typeface="Arial"/>
              </a:rPr>
              <a:t> </a:t>
            </a:r>
            <a:r>
              <a:rPr sz="1800" spc="-5" dirty="0">
                <a:solidFill>
                  <a:schemeClr val="tx2"/>
                </a:solidFill>
                <a:latin typeface="Arial"/>
                <a:cs typeface="Arial"/>
              </a:rPr>
              <a:t>proceeding is </a:t>
            </a:r>
            <a:r>
              <a:rPr sz="1800" spc="5" dirty="0">
                <a:solidFill>
                  <a:schemeClr val="tx2"/>
                </a:solidFill>
                <a:latin typeface="Arial"/>
                <a:cs typeface="Arial"/>
              </a:rPr>
              <a:t>to </a:t>
            </a:r>
            <a:r>
              <a:rPr sz="1800" spc="-5" dirty="0">
                <a:solidFill>
                  <a:schemeClr val="tx2"/>
                </a:solidFill>
                <a:latin typeface="Arial"/>
                <a:cs typeface="Arial"/>
              </a:rPr>
              <a:t>be instituted </a:t>
            </a:r>
            <a:r>
              <a:rPr sz="1800" dirty="0">
                <a:solidFill>
                  <a:schemeClr val="tx2"/>
                </a:solidFill>
                <a:latin typeface="Arial"/>
                <a:cs typeface="Arial"/>
              </a:rPr>
              <a:t>must </a:t>
            </a:r>
            <a:r>
              <a:rPr sz="1800" spc="-5" dirty="0">
                <a:solidFill>
                  <a:schemeClr val="tx2"/>
                </a:solidFill>
                <a:latin typeface="Arial"/>
                <a:cs typeface="Arial"/>
              </a:rPr>
              <a:t>be within </a:t>
            </a:r>
            <a:r>
              <a:rPr sz="1800" dirty="0">
                <a:solidFill>
                  <a:schemeClr val="tx2"/>
                </a:solidFill>
                <a:latin typeface="Arial"/>
                <a:cs typeface="Arial"/>
              </a:rPr>
              <a:t>the</a:t>
            </a:r>
            <a:r>
              <a:rPr lang="en-US" sz="1800" dirty="0">
                <a:solidFill>
                  <a:schemeClr val="tx2"/>
                </a:solidFill>
                <a:latin typeface="Arial"/>
                <a:cs typeface="Arial"/>
              </a:rPr>
              <a:t> jurisdiction of the court</a:t>
            </a:r>
            <a:r>
              <a:rPr sz="1800" dirty="0">
                <a:solidFill>
                  <a:schemeClr val="tx2"/>
                </a:solidFill>
                <a:latin typeface="Arial"/>
                <a:cs typeface="Arial"/>
              </a:rPr>
              <a:t> </a:t>
            </a:r>
            <a:r>
              <a:rPr sz="1800" spc="-5" dirty="0">
                <a:solidFill>
                  <a:schemeClr val="tx2"/>
                </a:solidFill>
                <a:latin typeface="Arial"/>
                <a:cs typeface="Arial"/>
              </a:rPr>
              <a:t>. </a:t>
            </a:r>
            <a:r>
              <a:rPr sz="1800" dirty="0">
                <a:solidFill>
                  <a:schemeClr val="tx2"/>
                </a:solidFill>
                <a:latin typeface="Arial"/>
                <a:cs typeface="Arial"/>
              </a:rPr>
              <a:t>See </a:t>
            </a:r>
            <a:r>
              <a:rPr sz="1800" b="1" spc="-5" dirty="0">
                <a:solidFill>
                  <a:schemeClr val="tx2"/>
                </a:solidFill>
                <a:latin typeface="Arial"/>
                <a:cs typeface="Arial"/>
              </a:rPr>
              <a:t>Section </a:t>
            </a:r>
            <a:r>
              <a:rPr sz="1800" b="1" dirty="0">
                <a:solidFill>
                  <a:schemeClr val="tx2"/>
                </a:solidFill>
                <a:latin typeface="Arial"/>
                <a:cs typeface="Arial"/>
              </a:rPr>
              <a:t>83(1) </a:t>
            </a:r>
            <a:r>
              <a:rPr sz="1800" b="1" spc="5" dirty="0">
                <a:solidFill>
                  <a:schemeClr val="tx2"/>
                </a:solidFill>
                <a:latin typeface="Arial"/>
                <a:cs typeface="Arial"/>
              </a:rPr>
              <a:t> </a:t>
            </a:r>
            <a:r>
              <a:rPr sz="1800" b="1" spc="-5" dirty="0">
                <a:solidFill>
                  <a:schemeClr val="tx2"/>
                </a:solidFill>
                <a:latin typeface="Arial"/>
                <a:cs typeface="Arial"/>
              </a:rPr>
              <a:t>SCPA.</a:t>
            </a:r>
            <a:endParaRPr sz="1800" b="1" dirty="0">
              <a:solidFill>
                <a:schemeClr val="tx2"/>
              </a:solidFill>
              <a:latin typeface="Arial"/>
              <a:cs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02994" y="638301"/>
            <a:ext cx="6235700" cy="605155"/>
          </a:xfrm>
          <a:prstGeom prst="rect">
            <a:avLst/>
          </a:prstGeom>
        </p:spPr>
        <p:txBody>
          <a:bodyPr vert="horz" wrap="square" lIns="0" tIns="13335" rIns="0" bIns="0" rtlCol="0">
            <a:spAutoFit/>
          </a:bodyPr>
          <a:lstStyle/>
          <a:p>
            <a:pPr marL="12700">
              <a:lnSpc>
                <a:spcPct val="100000"/>
              </a:lnSpc>
              <a:spcBef>
                <a:spcPts val="105"/>
              </a:spcBef>
            </a:pPr>
            <a:r>
              <a:rPr dirty="0"/>
              <a:t>Garnishee</a:t>
            </a:r>
            <a:r>
              <a:rPr spc="-45" dirty="0"/>
              <a:t> </a:t>
            </a:r>
            <a:r>
              <a:rPr spc="-5" dirty="0"/>
              <a:t>Proceedings</a:t>
            </a:r>
            <a:r>
              <a:rPr spc="-20" dirty="0"/>
              <a:t> </a:t>
            </a:r>
            <a:r>
              <a:rPr sz="2400" dirty="0"/>
              <a:t>(contd.)</a:t>
            </a:r>
          </a:p>
        </p:txBody>
      </p:sp>
      <p:sp>
        <p:nvSpPr>
          <p:cNvPr id="3" name="object 3"/>
          <p:cNvSpPr txBox="1"/>
          <p:nvPr/>
        </p:nvSpPr>
        <p:spPr>
          <a:xfrm>
            <a:off x="381001" y="1584197"/>
            <a:ext cx="8147278" cy="5027017"/>
          </a:xfrm>
          <a:prstGeom prst="rect">
            <a:avLst/>
          </a:prstGeom>
        </p:spPr>
        <p:txBody>
          <a:bodyPr vert="horz" wrap="square" lIns="0" tIns="12700" rIns="0" bIns="0" rtlCol="0" anchor="t">
            <a:spAutoFit/>
          </a:bodyPr>
          <a:lstStyle/>
          <a:p>
            <a:pPr marL="354965" marR="7620" indent="-342900" algn="just">
              <a:spcBef>
                <a:spcPts val="100"/>
              </a:spcBef>
              <a:buClr>
                <a:srgbClr val="336666"/>
              </a:buClr>
              <a:buSzPct val="69444"/>
              <a:buFont typeface="Wingdings"/>
              <a:buChar char=""/>
              <a:tabLst>
                <a:tab pos="355600" algn="l"/>
              </a:tabLst>
            </a:pPr>
            <a:r>
              <a:rPr lang="en-US" sz="2000" spc="-5" dirty="0">
                <a:solidFill>
                  <a:schemeClr val="tx2"/>
                </a:solidFill>
                <a:latin typeface="Arial"/>
                <a:cs typeface="Arial"/>
              </a:rPr>
              <a:t>Under </a:t>
            </a:r>
            <a:r>
              <a:rPr lang="en-US" sz="2000" b="1" spc="-5" dirty="0">
                <a:solidFill>
                  <a:schemeClr val="tx2"/>
                </a:solidFill>
                <a:latin typeface="Arial"/>
                <a:cs typeface="Arial"/>
              </a:rPr>
              <a:t>Article 13 (3) of the Practice Direction, </a:t>
            </a:r>
            <a:r>
              <a:rPr lang="en-US" sz="2000" spc="-5" dirty="0">
                <a:solidFill>
                  <a:schemeClr val="tx2"/>
                </a:solidFill>
                <a:latin typeface="Arial"/>
                <a:cs typeface="Arial"/>
              </a:rPr>
              <a:t>G</a:t>
            </a:r>
            <a:r>
              <a:rPr sz="2000" spc="-5" dirty="0">
                <a:solidFill>
                  <a:schemeClr val="tx2"/>
                </a:solidFill>
                <a:latin typeface="Arial"/>
                <a:cs typeface="Arial"/>
              </a:rPr>
              <a:t>arnishee Proceedings is ought </a:t>
            </a:r>
            <a:r>
              <a:rPr sz="2000" dirty="0">
                <a:solidFill>
                  <a:schemeClr val="tx2"/>
                </a:solidFill>
                <a:latin typeface="Arial"/>
                <a:cs typeface="Arial"/>
              </a:rPr>
              <a:t>to </a:t>
            </a:r>
            <a:r>
              <a:rPr sz="2000" spc="-10" dirty="0">
                <a:solidFill>
                  <a:schemeClr val="tx2"/>
                </a:solidFill>
                <a:latin typeface="Arial"/>
                <a:cs typeface="Arial"/>
              </a:rPr>
              <a:t>be</a:t>
            </a:r>
            <a:r>
              <a:rPr lang="en-US" sz="2000" spc="-10" dirty="0">
                <a:solidFill>
                  <a:schemeClr val="tx2"/>
                </a:solidFill>
                <a:latin typeface="Arial"/>
                <a:cs typeface="Arial"/>
              </a:rPr>
              <a:t> </a:t>
            </a:r>
            <a:r>
              <a:rPr sz="2000" spc="-5" dirty="0">
                <a:solidFill>
                  <a:schemeClr val="tx2"/>
                </a:solidFill>
                <a:latin typeface="Arial"/>
                <a:cs typeface="Arial"/>
              </a:rPr>
              <a:t> commenced</a:t>
            </a:r>
            <a:r>
              <a:rPr sz="2000" spc="5" dirty="0">
                <a:solidFill>
                  <a:schemeClr val="tx2"/>
                </a:solidFill>
                <a:latin typeface="Arial"/>
                <a:cs typeface="Arial"/>
              </a:rPr>
              <a:t> </a:t>
            </a:r>
            <a:r>
              <a:rPr sz="2000" spc="-5" dirty="0">
                <a:solidFill>
                  <a:schemeClr val="tx2"/>
                </a:solidFill>
                <a:latin typeface="Arial"/>
                <a:cs typeface="Arial"/>
              </a:rPr>
              <a:t>by</a:t>
            </a:r>
            <a:r>
              <a:rPr sz="2000" dirty="0">
                <a:solidFill>
                  <a:schemeClr val="tx2"/>
                </a:solidFill>
                <a:latin typeface="Arial"/>
                <a:cs typeface="Arial"/>
              </a:rPr>
              <a:t> </a:t>
            </a:r>
            <a:r>
              <a:rPr lang="en-US" sz="2000" spc="-5" dirty="0">
                <a:solidFill>
                  <a:schemeClr val="tx2"/>
                </a:solidFill>
                <a:latin typeface="Arial"/>
                <a:cs typeface="Arial"/>
              </a:rPr>
              <a:t>an application to the court by </a:t>
            </a:r>
            <a:r>
              <a:rPr sz="2000" spc="-5" dirty="0">
                <a:solidFill>
                  <a:schemeClr val="tx2"/>
                </a:solidFill>
                <a:latin typeface="Arial"/>
                <a:cs typeface="Arial"/>
              </a:rPr>
              <a:t>motion</a:t>
            </a:r>
            <a:r>
              <a:rPr lang="en-US" sz="2000" spc="-5" dirty="0">
                <a:solidFill>
                  <a:schemeClr val="tx2"/>
                </a:solidFill>
                <a:latin typeface="Arial"/>
                <a:cs typeface="Arial"/>
              </a:rPr>
              <a:t> filling and filing Form SCC 9 with accompanying affidavit containing the following:</a:t>
            </a:r>
          </a:p>
          <a:p>
            <a:pPr marL="808038" marR="7620" indent="-450850" algn="just">
              <a:lnSpc>
                <a:spcPct val="100000"/>
              </a:lnSpc>
              <a:spcBef>
                <a:spcPts val="100"/>
              </a:spcBef>
              <a:buClr>
                <a:srgbClr val="336666"/>
              </a:buClr>
              <a:buSzPct val="69444"/>
              <a:buFont typeface="+mj-lt"/>
              <a:buAutoNum type="alphaLcParenR"/>
              <a:tabLst>
                <a:tab pos="355600" algn="l"/>
              </a:tabLst>
            </a:pPr>
            <a:r>
              <a:rPr lang="en-US" sz="2000" spc="-5" dirty="0">
                <a:solidFill>
                  <a:schemeClr val="tx2"/>
                </a:solidFill>
                <a:latin typeface="Arial"/>
                <a:cs typeface="Arial"/>
              </a:rPr>
              <a:t>The name and address of the JD;</a:t>
            </a:r>
          </a:p>
          <a:p>
            <a:pPr marL="808038" marR="7620" indent="-450850" algn="just">
              <a:lnSpc>
                <a:spcPct val="100000"/>
              </a:lnSpc>
              <a:spcBef>
                <a:spcPts val="100"/>
              </a:spcBef>
              <a:buClr>
                <a:srgbClr val="336666"/>
              </a:buClr>
              <a:buSzPct val="69444"/>
              <a:buFont typeface="+mj-lt"/>
              <a:buAutoNum type="alphaLcParenR"/>
              <a:tabLst>
                <a:tab pos="355600" algn="l"/>
              </a:tabLst>
            </a:pPr>
            <a:r>
              <a:rPr lang="en-US" sz="2000" spc="-5" dirty="0">
                <a:solidFill>
                  <a:schemeClr val="tx2"/>
                </a:solidFill>
                <a:latin typeface="Arial"/>
                <a:cs typeface="Arial"/>
              </a:rPr>
              <a:t>Details of the judgment or order sought to be enforced;</a:t>
            </a:r>
          </a:p>
          <a:p>
            <a:pPr marL="808038" marR="7620" indent="-450850" algn="just">
              <a:lnSpc>
                <a:spcPct val="100000"/>
              </a:lnSpc>
              <a:spcBef>
                <a:spcPts val="100"/>
              </a:spcBef>
              <a:buClr>
                <a:srgbClr val="336666"/>
              </a:buClr>
              <a:buSzPct val="69444"/>
              <a:buFont typeface="+mj-lt"/>
              <a:buAutoNum type="alphaLcParenR"/>
              <a:tabLst>
                <a:tab pos="355600" algn="l"/>
              </a:tabLst>
            </a:pPr>
            <a:r>
              <a:rPr lang="en-US" sz="2000" dirty="0">
                <a:solidFill>
                  <a:schemeClr val="tx2"/>
                </a:solidFill>
                <a:latin typeface="Arial"/>
                <a:cs typeface="Arial"/>
              </a:rPr>
              <a:t>The amount of money remaining due under the judgment or order;</a:t>
            </a:r>
          </a:p>
          <a:p>
            <a:pPr marL="808038" marR="7620" indent="-450850" algn="just">
              <a:lnSpc>
                <a:spcPct val="100000"/>
              </a:lnSpc>
              <a:spcBef>
                <a:spcPts val="100"/>
              </a:spcBef>
              <a:buClr>
                <a:srgbClr val="336666"/>
              </a:buClr>
              <a:buSzPct val="69444"/>
              <a:buFont typeface="+mj-lt"/>
              <a:buAutoNum type="alphaLcParenR"/>
              <a:tabLst>
                <a:tab pos="355600" algn="l"/>
              </a:tabLst>
            </a:pPr>
            <a:r>
              <a:rPr lang="en-US" sz="2000" dirty="0">
                <a:solidFill>
                  <a:schemeClr val="tx2"/>
                </a:solidFill>
                <a:latin typeface="Arial"/>
                <a:cs typeface="Arial"/>
              </a:rPr>
              <a:t>Amount of any instalment due, if applicable;</a:t>
            </a:r>
          </a:p>
          <a:p>
            <a:pPr marL="808038" marR="7620" indent="-450850" algn="just">
              <a:lnSpc>
                <a:spcPct val="100000"/>
              </a:lnSpc>
              <a:spcBef>
                <a:spcPts val="100"/>
              </a:spcBef>
              <a:buClr>
                <a:srgbClr val="336666"/>
              </a:buClr>
              <a:buSzPct val="69444"/>
              <a:buFont typeface="+mj-lt"/>
              <a:buAutoNum type="alphaLcParenR"/>
              <a:tabLst>
                <a:tab pos="355600" algn="l"/>
              </a:tabLst>
            </a:pPr>
            <a:r>
              <a:rPr lang="en-US" sz="2000" dirty="0">
                <a:solidFill>
                  <a:schemeClr val="tx2"/>
                </a:solidFill>
                <a:latin typeface="Arial"/>
                <a:cs typeface="Arial"/>
              </a:rPr>
              <a:t>The name and address of the third party (garnishee);</a:t>
            </a:r>
          </a:p>
          <a:p>
            <a:pPr marL="808038" marR="7620" indent="-450850" algn="just">
              <a:lnSpc>
                <a:spcPct val="100000"/>
              </a:lnSpc>
              <a:spcBef>
                <a:spcPts val="100"/>
              </a:spcBef>
              <a:buClr>
                <a:srgbClr val="336666"/>
              </a:buClr>
              <a:buSzPct val="69444"/>
              <a:buFont typeface="+mj-lt"/>
              <a:buAutoNum type="alphaLcParenR"/>
              <a:tabLst>
                <a:tab pos="355600" algn="l"/>
              </a:tabLst>
            </a:pPr>
            <a:r>
              <a:rPr lang="en-US" sz="2000" dirty="0">
                <a:solidFill>
                  <a:schemeClr val="tx2"/>
                </a:solidFill>
                <a:latin typeface="Arial"/>
                <a:cs typeface="Arial"/>
              </a:rPr>
              <a:t>If the JC knows or believes that any person other than the JD has any claim to the money owed by the garnishee, state the name, address and such other information known to the JC about said person;</a:t>
            </a:r>
          </a:p>
          <a:p>
            <a:pPr marL="808038" marR="7620" indent="-450850" algn="just">
              <a:lnSpc>
                <a:spcPct val="100000"/>
              </a:lnSpc>
              <a:spcBef>
                <a:spcPts val="100"/>
              </a:spcBef>
              <a:buClr>
                <a:srgbClr val="336666"/>
              </a:buClr>
              <a:buSzPct val="69444"/>
              <a:buFont typeface="+mj-lt"/>
              <a:buAutoNum type="alphaLcParenR"/>
              <a:tabLst>
                <a:tab pos="355600" algn="l"/>
              </a:tabLst>
            </a:pPr>
            <a:r>
              <a:rPr lang="en-US" sz="2000" dirty="0">
                <a:solidFill>
                  <a:schemeClr val="tx2"/>
                </a:solidFill>
                <a:latin typeface="Arial"/>
                <a:cs typeface="Arial"/>
              </a:rPr>
              <a:t>Details of any other applications for third-party debt orders issued by the JC in respect of the same judgment debt.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F3ABA-2389-9776-C7A7-0B494D6C69EF}"/>
              </a:ext>
            </a:extLst>
          </p:cNvPr>
          <p:cNvSpPr>
            <a:spLocks noGrp="1"/>
          </p:cNvSpPr>
          <p:nvPr>
            <p:ph type="title"/>
          </p:nvPr>
        </p:nvSpPr>
        <p:spPr>
          <a:xfrm>
            <a:off x="1752600" y="373813"/>
            <a:ext cx="7203694" cy="584775"/>
          </a:xfrm>
        </p:spPr>
        <p:txBody>
          <a:bodyPr/>
          <a:lstStyle/>
          <a:p>
            <a:r>
              <a:rPr lang="en-US" dirty="0"/>
              <a:t>Garnishee Proceedings….</a:t>
            </a:r>
            <a:endParaRPr lang="en-GB" dirty="0"/>
          </a:p>
        </p:txBody>
      </p:sp>
      <p:sp>
        <p:nvSpPr>
          <p:cNvPr id="3" name="Text Placeholder 2">
            <a:extLst>
              <a:ext uri="{FF2B5EF4-FFF2-40B4-BE49-F238E27FC236}">
                <a16:creationId xmlns:a16="http://schemas.microsoft.com/office/drawing/2014/main" id="{0FC99029-AD44-07C8-24B7-D28A21ADC066}"/>
              </a:ext>
            </a:extLst>
          </p:cNvPr>
          <p:cNvSpPr>
            <a:spLocks noGrp="1"/>
          </p:cNvSpPr>
          <p:nvPr>
            <p:ph type="body" idx="1"/>
          </p:nvPr>
        </p:nvSpPr>
        <p:spPr>
          <a:xfrm>
            <a:off x="533400" y="1295399"/>
            <a:ext cx="8074659" cy="4801314"/>
          </a:xfrm>
        </p:spPr>
        <p:txBody>
          <a:bodyPr/>
          <a:lstStyle/>
          <a:p>
            <a:pPr marL="12065" marR="7620" algn="just" defTabSz="985838">
              <a:lnSpc>
                <a:spcPct val="100000"/>
              </a:lnSpc>
              <a:spcBef>
                <a:spcPts val="100"/>
              </a:spcBef>
              <a:buClr>
                <a:srgbClr val="336666"/>
              </a:buClr>
              <a:buSzPct val="69444"/>
              <a:tabLst>
                <a:tab pos="355600" algn="l"/>
              </a:tabLst>
            </a:pPr>
            <a:r>
              <a:rPr lang="en-US" sz="1800" dirty="0">
                <a:solidFill>
                  <a:schemeClr val="tx2"/>
                </a:solidFill>
                <a:latin typeface="Arial"/>
                <a:cs typeface="Arial"/>
              </a:rPr>
              <a:t>	</a:t>
            </a:r>
            <a:r>
              <a:rPr lang="en-US" sz="1800" b="1" dirty="0">
                <a:solidFill>
                  <a:schemeClr val="tx2"/>
                </a:solidFill>
                <a:latin typeface="Arial"/>
                <a:cs typeface="Arial"/>
              </a:rPr>
              <a:t>If the garnishee is a bank or building society, the affidavit </a:t>
            </a:r>
            <a:r>
              <a:rPr lang="en-US" sz="1800" b="1" dirty="0">
                <a:solidFill>
                  <a:schemeClr val="tx2"/>
                </a:solidFill>
              </a:rPr>
              <a:t>must 		state</a:t>
            </a:r>
            <a:r>
              <a:rPr lang="en-US" sz="1800" b="1" dirty="0">
                <a:solidFill>
                  <a:schemeClr val="tx2"/>
                </a:solidFill>
                <a:latin typeface="Arial"/>
                <a:cs typeface="Arial"/>
              </a:rPr>
              <a:t>;</a:t>
            </a:r>
          </a:p>
          <a:p>
            <a:pPr marL="12065" marR="7620" algn="just">
              <a:lnSpc>
                <a:spcPct val="100000"/>
              </a:lnSpc>
              <a:spcBef>
                <a:spcPts val="100"/>
              </a:spcBef>
              <a:buClr>
                <a:srgbClr val="336666"/>
              </a:buClr>
              <a:buSzPct val="69444"/>
              <a:tabLst>
                <a:tab pos="355600" algn="l"/>
              </a:tabLst>
            </a:pPr>
            <a:endParaRPr lang="en-US" sz="1800" dirty="0">
              <a:solidFill>
                <a:schemeClr val="tx2"/>
              </a:solidFill>
              <a:latin typeface="Arial"/>
              <a:cs typeface="Arial"/>
            </a:endParaRPr>
          </a:p>
          <a:p>
            <a:pPr marL="869315" marR="7620" lvl="1" indent="-400050" algn="just">
              <a:spcBef>
                <a:spcPts val="100"/>
              </a:spcBef>
              <a:buClr>
                <a:srgbClr val="336666"/>
              </a:buClr>
              <a:buSzPct val="69444"/>
              <a:buFont typeface="+mj-lt"/>
              <a:buAutoNum type="romanLcPeriod"/>
              <a:tabLst>
                <a:tab pos="355600" algn="l"/>
              </a:tabLst>
            </a:pPr>
            <a:r>
              <a:rPr lang="en-US" dirty="0">
                <a:solidFill>
                  <a:schemeClr val="tx2"/>
                </a:solidFill>
                <a:latin typeface="Arial"/>
                <a:cs typeface="Arial"/>
              </a:rPr>
              <a:t>The garnishee’s name and branch address where the JD’s account is believed to be held;</a:t>
            </a:r>
          </a:p>
          <a:p>
            <a:pPr marL="869315" marR="7620" lvl="1" indent="-400050" algn="just">
              <a:spcBef>
                <a:spcPts val="100"/>
              </a:spcBef>
              <a:buClr>
                <a:srgbClr val="336666"/>
              </a:buClr>
              <a:buSzPct val="69444"/>
              <a:buFont typeface="+mj-lt"/>
              <a:buAutoNum type="romanLcPeriod"/>
              <a:tabLst>
                <a:tab pos="355600" algn="l"/>
              </a:tabLst>
            </a:pPr>
            <a:endParaRPr lang="en-US" dirty="0">
              <a:solidFill>
                <a:schemeClr val="tx2"/>
              </a:solidFill>
              <a:latin typeface="Arial"/>
              <a:cs typeface="Arial"/>
            </a:endParaRPr>
          </a:p>
          <a:p>
            <a:pPr marL="869315" marR="7620" lvl="1" indent="-400050" algn="just">
              <a:spcBef>
                <a:spcPts val="100"/>
              </a:spcBef>
              <a:buClr>
                <a:srgbClr val="336666"/>
              </a:buClr>
              <a:buSzPct val="69444"/>
              <a:buFont typeface="+mj-lt"/>
              <a:buAutoNum type="romanLcPeriod"/>
              <a:tabLst>
                <a:tab pos="355600" algn="l"/>
              </a:tabLst>
            </a:pPr>
            <a:r>
              <a:rPr lang="en-US" dirty="0">
                <a:solidFill>
                  <a:schemeClr val="tx2"/>
                </a:solidFill>
                <a:latin typeface="Arial"/>
                <a:cs typeface="Arial"/>
              </a:rPr>
              <a:t>The account number, or, if the JC does not know all or part of this information, confirmation that to the best of the JC’s knowledge or belief, the garnishee (a) is within the jurisdiction; and (b) owes money to or holds money to the credit of the JD.</a:t>
            </a:r>
          </a:p>
          <a:p>
            <a:pPr marL="469265" marR="7620" lvl="1" algn="just">
              <a:spcBef>
                <a:spcPts val="100"/>
              </a:spcBef>
              <a:buClr>
                <a:srgbClr val="336666"/>
              </a:buClr>
              <a:buSzPct val="69444"/>
              <a:tabLst>
                <a:tab pos="355600" algn="l"/>
              </a:tabLst>
            </a:pPr>
            <a:endParaRPr lang="en-US" dirty="0">
              <a:solidFill>
                <a:schemeClr val="tx2"/>
              </a:solidFill>
              <a:latin typeface="Arial"/>
              <a:cs typeface="Arial"/>
            </a:endParaRPr>
          </a:p>
          <a:p>
            <a:pPr marL="469265" marR="7620" lvl="1" algn="just">
              <a:spcBef>
                <a:spcPts val="100"/>
              </a:spcBef>
              <a:buClr>
                <a:srgbClr val="336666"/>
              </a:buClr>
              <a:buSzPct val="69444"/>
              <a:tabLst>
                <a:tab pos="355600" algn="l"/>
              </a:tabLst>
            </a:pPr>
            <a:r>
              <a:rPr lang="en-US" dirty="0">
                <a:solidFill>
                  <a:schemeClr val="tx2"/>
                </a:solidFill>
                <a:latin typeface="Arial"/>
                <a:cs typeface="Arial"/>
              </a:rPr>
              <a:t>This provision of Article 13 (3) takes into account the recent decision of the Court of Appeal in </a:t>
            </a:r>
            <a:r>
              <a:rPr lang="en-US" b="1" dirty="0">
                <a:solidFill>
                  <a:schemeClr val="tx2"/>
                </a:solidFill>
                <a:latin typeface="Arial"/>
                <a:cs typeface="Arial"/>
              </a:rPr>
              <a:t>Guaranty Trust Bank v. Engr. </a:t>
            </a:r>
            <a:r>
              <a:rPr lang="en-US" b="1" dirty="0" err="1">
                <a:solidFill>
                  <a:schemeClr val="tx2"/>
                </a:solidFill>
                <a:latin typeface="Arial"/>
                <a:cs typeface="Arial"/>
              </a:rPr>
              <a:t>Bamanga</a:t>
            </a:r>
            <a:r>
              <a:rPr lang="en-US" b="1" dirty="0">
                <a:solidFill>
                  <a:schemeClr val="tx2"/>
                </a:solidFill>
                <a:latin typeface="Arial"/>
                <a:cs typeface="Arial"/>
              </a:rPr>
              <a:t> </a:t>
            </a:r>
            <a:r>
              <a:rPr lang="en-US" b="1" dirty="0" err="1">
                <a:solidFill>
                  <a:schemeClr val="tx2"/>
                </a:solidFill>
                <a:latin typeface="Arial"/>
                <a:cs typeface="Arial"/>
              </a:rPr>
              <a:t>Tafida</a:t>
            </a:r>
            <a:r>
              <a:rPr lang="en-US" b="1" dirty="0">
                <a:solidFill>
                  <a:schemeClr val="tx2"/>
                </a:solidFill>
                <a:latin typeface="Arial"/>
                <a:cs typeface="Arial"/>
              </a:rPr>
              <a:t> &amp; Anor. (2021) LPELR-56131(CA) </a:t>
            </a:r>
            <a:r>
              <a:rPr lang="en-US" dirty="0">
                <a:solidFill>
                  <a:schemeClr val="tx2"/>
                </a:solidFill>
                <a:latin typeface="Arial"/>
                <a:cs typeface="Arial"/>
              </a:rPr>
              <a:t>where the court held that the JC does not have a free right of action to proceed against any person or entity without cause – he is only entitled to sue a person indebted to the JD. </a:t>
            </a:r>
          </a:p>
          <a:p>
            <a:endParaRPr lang="en-GB" dirty="0"/>
          </a:p>
        </p:txBody>
      </p:sp>
    </p:spTree>
    <p:extLst>
      <p:ext uri="{BB962C8B-B14F-4D97-AF65-F5344CB8AC3E}">
        <p14:creationId xmlns:p14="http://schemas.microsoft.com/office/powerpoint/2010/main" val="902831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54607" y="638301"/>
            <a:ext cx="6235700" cy="605155"/>
          </a:xfrm>
          <a:prstGeom prst="rect">
            <a:avLst/>
          </a:prstGeom>
        </p:spPr>
        <p:txBody>
          <a:bodyPr vert="horz" wrap="square" lIns="0" tIns="13335" rIns="0" bIns="0" rtlCol="0">
            <a:spAutoFit/>
          </a:bodyPr>
          <a:lstStyle/>
          <a:p>
            <a:pPr marL="12700">
              <a:lnSpc>
                <a:spcPct val="100000"/>
              </a:lnSpc>
              <a:spcBef>
                <a:spcPts val="105"/>
              </a:spcBef>
            </a:pPr>
            <a:r>
              <a:rPr dirty="0"/>
              <a:t>Garnishee</a:t>
            </a:r>
            <a:r>
              <a:rPr spc="-45" dirty="0"/>
              <a:t> </a:t>
            </a:r>
            <a:r>
              <a:rPr spc="-5" dirty="0"/>
              <a:t>Proceedings</a:t>
            </a:r>
            <a:r>
              <a:rPr spc="-15" dirty="0"/>
              <a:t> </a:t>
            </a:r>
            <a:r>
              <a:rPr sz="2400" dirty="0"/>
              <a:t>(contd.)</a:t>
            </a:r>
            <a:endParaRPr sz="2400"/>
          </a:p>
        </p:txBody>
      </p:sp>
      <p:sp>
        <p:nvSpPr>
          <p:cNvPr id="3" name="object 3"/>
          <p:cNvSpPr txBox="1"/>
          <p:nvPr/>
        </p:nvSpPr>
        <p:spPr>
          <a:xfrm>
            <a:off x="688340" y="1734692"/>
            <a:ext cx="7623809" cy="3860544"/>
          </a:xfrm>
          <a:prstGeom prst="rect">
            <a:avLst/>
          </a:prstGeom>
        </p:spPr>
        <p:txBody>
          <a:bodyPr vert="horz" wrap="square" lIns="0" tIns="73660" rIns="0" bIns="0" rtlCol="0">
            <a:spAutoFit/>
          </a:bodyPr>
          <a:lstStyle/>
          <a:p>
            <a:pPr marL="355600" marR="5715" indent="-343535" algn="just">
              <a:lnSpc>
                <a:spcPts val="2020"/>
              </a:lnSpc>
              <a:spcBef>
                <a:spcPts val="580"/>
              </a:spcBef>
              <a:buClr>
                <a:srgbClr val="336666"/>
              </a:buClr>
              <a:buSzPct val="69047"/>
              <a:buFont typeface="Wingdings"/>
              <a:buChar char=""/>
              <a:tabLst>
                <a:tab pos="356235" algn="l"/>
              </a:tabLst>
            </a:pPr>
            <a:r>
              <a:rPr sz="2100" dirty="0">
                <a:solidFill>
                  <a:schemeClr val="tx2"/>
                </a:solidFill>
                <a:latin typeface="Arial"/>
                <a:cs typeface="Arial"/>
              </a:rPr>
              <a:t>After </a:t>
            </a:r>
            <a:r>
              <a:rPr sz="2100" spc="-10" dirty="0">
                <a:solidFill>
                  <a:schemeClr val="tx2"/>
                </a:solidFill>
                <a:latin typeface="Arial"/>
                <a:cs typeface="Arial"/>
              </a:rPr>
              <a:t>hearing </a:t>
            </a:r>
            <a:r>
              <a:rPr sz="2100" dirty="0">
                <a:solidFill>
                  <a:schemeClr val="tx2"/>
                </a:solidFill>
                <a:latin typeface="Arial"/>
                <a:cs typeface="Arial"/>
              </a:rPr>
              <a:t>the </a:t>
            </a:r>
            <a:r>
              <a:rPr sz="2100" spc="-5" dirty="0">
                <a:solidFill>
                  <a:schemeClr val="tx2"/>
                </a:solidFill>
                <a:latin typeface="Arial"/>
                <a:cs typeface="Arial"/>
              </a:rPr>
              <a:t>motion ex parte, </a:t>
            </a:r>
            <a:r>
              <a:rPr sz="2100" dirty="0">
                <a:solidFill>
                  <a:schemeClr val="tx2"/>
                </a:solidFill>
                <a:latin typeface="Arial"/>
                <a:cs typeface="Arial"/>
              </a:rPr>
              <a:t>the court </a:t>
            </a:r>
            <a:r>
              <a:rPr sz="2100" spc="-5" dirty="0">
                <a:solidFill>
                  <a:schemeClr val="tx2"/>
                </a:solidFill>
                <a:latin typeface="Arial"/>
                <a:cs typeface="Arial"/>
              </a:rPr>
              <a:t>may make </a:t>
            </a:r>
            <a:r>
              <a:rPr sz="2100" spc="-10" dirty="0">
                <a:solidFill>
                  <a:schemeClr val="tx2"/>
                </a:solidFill>
                <a:latin typeface="Arial"/>
                <a:cs typeface="Arial"/>
              </a:rPr>
              <a:t>an </a:t>
            </a:r>
            <a:r>
              <a:rPr sz="2100" spc="-5" dirty="0">
                <a:solidFill>
                  <a:schemeClr val="tx2"/>
                </a:solidFill>
                <a:latin typeface="Arial"/>
                <a:cs typeface="Arial"/>
              </a:rPr>
              <a:t> order nisi which is served on </a:t>
            </a:r>
            <a:r>
              <a:rPr sz="2100" dirty="0">
                <a:solidFill>
                  <a:schemeClr val="tx2"/>
                </a:solidFill>
                <a:latin typeface="Arial"/>
                <a:cs typeface="Arial"/>
              </a:rPr>
              <a:t>the </a:t>
            </a:r>
            <a:r>
              <a:rPr sz="2100" spc="-5" dirty="0">
                <a:solidFill>
                  <a:schemeClr val="tx2"/>
                </a:solidFill>
                <a:latin typeface="Arial"/>
                <a:cs typeface="Arial"/>
              </a:rPr>
              <a:t>garnishee and </a:t>
            </a:r>
            <a:r>
              <a:rPr sz="2100" dirty="0">
                <a:solidFill>
                  <a:schemeClr val="tx2"/>
                </a:solidFill>
                <a:latin typeface="Arial"/>
                <a:cs typeface="Arial"/>
              </a:rPr>
              <a:t>the </a:t>
            </a:r>
            <a:r>
              <a:rPr sz="2100" spc="-5" dirty="0">
                <a:solidFill>
                  <a:schemeClr val="tx2"/>
                </a:solidFill>
                <a:latin typeface="Arial"/>
                <a:cs typeface="Arial"/>
              </a:rPr>
              <a:t>judgment </a:t>
            </a:r>
            <a:r>
              <a:rPr sz="2100" dirty="0">
                <a:solidFill>
                  <a:schemeClr val="tx2"/>
                </a:solidFill>
                <a:latin typeface="Arial"/>
                <a:cs typeface="Arial"/>
              </a:rPr>
              <a:t> </a:t>
            </a:r>
            <a:r>
              <a:rPr sz="2100" spc="-5" dirty="0">
                <a:solidFill>
                  <a:schemeClr val="tx2"/>
                </a:solidFill>
                <a:latin typeface="Arial"/>
                <a:cs typeface="Arial"/>
              </a:rPr>
              <a:t>debtor,</a:t>
            </a:r>
            <a:r>
              <a:rPr sz="2100" spc="5" dirty="0">
                <a:solidFill>
                  <a:schemeClr val="tx2"/>
                </a:solidFill>
                <a:latin typeface="Arial"/>
                <a:cs typeface="Arial"/>
              </a:rPr>
              <a:t> </a:t>
            </a:r>
            <a:r>
              <a:rPr sz="2100" spc="-5" dirty="0">
                <a:solidFill>
                  <a:schemeClr val="tx2"/>
                </a:solidFill>
                <a:latin typeface="Arial"/>
                <a:cs typeface="Arial"/>
              </a:rPr>
              <a:t>at least 14</a:t>
            </a:r>
            <a:r>
              <a:rPr sz="2100" dirty="0">
                <a:solidFill>
                  <a:schemeClr val="tx2"/>
                </a:solidFill>
                <a:latin typeface="Arial"/>
                <a:cs typeface="Arial"/>
              </a:rPr>
              <a:t> </a:t>
            </a:r>
            <a:r>
              <a:rPr sz="2100" spc="-5" dirty="0">
                <a:solidFill>
                  <a:schemeClr val="tx2"/>
                </a:solidFill>
                <a:latin typeface="Arial"/>
                <a:cs typeface="Arial"/>
              </a:rPr>
              <a:t>days</a:t>
            </a:r>
            <a:r>
              <a:rPr sz="2100" dirty="0">
                <a:solidFill>
                  <a:schemeClr val="tx2"/>
                </a:solidFill>
                <a:latin typeface="Arial"/>
                <a:cs typeface="Arial"/>
              </a:rPr>
              <a:t> </a:t>
            </a:r>
            <a:r>
              <a:rPr sz="2100" spc="-5" dirty="0">
                <a:solidFill>
                  <a:schemeClr val="tx2"/>
                </a:solidFill>
                <a:latin typeface="Arial"/>
                <a:cs typeface="Arial"/>
              </a:rPr>
              <a:t>before</a:t>
            </a:r>
            <a:r>
              <a:rPr sz="2100" spc="-15" dirty="0">
                <a:solidFill>
                  <a:schemeClr val="tx2"/>
                </a:solidFill>
                <a:latin typeface="Arial"/>
                <a:cs typeface="Arial"/>
              </a:rPr>
              <a:t> </a:t>
            </a:r>
            <a:r>
              <a:rPr sz="2100" spc="-5" dirty="0">
                <a:solidFill>
                  <a:schemeClr val="tx2"/>
                </a:solidFill>
                <a:latin typeface="Arial"/>
                <a:cs typeface="Arial"/>
              </a:rPr>
              <a:t>the</a:t>
            </a:r>
            <a:r>
              <a:rPr sz="2100" dirty="0">
                <a:solidFill>
                  <a:schemeClr val="tx2"/>
                </a:solidFill>
                <a:latin typeface="Arial"/>
                <a:cs typeface="Arial"/>
              </a:rPr>
              <a:t> </a:t>
            </a:r>
            <a:r>
              <a:rPr sz="2100" spc="-5" dirty="0">
                <a:solidFill>
                  <a:schemeClr val="tx2"/>
                </a:solidFill>
                <a:latin typeface="Arial"/>
                <a:cs typeface="Arial"/>
              </a:rPr>
              <a:t>return date.</a:t>
            </a:r>
            <a:endParaRPr sz="2100" dirty="0">
              <a:solidFill>
                <a:schemeClr val="tx2"/>
              </a:solidFill>
              <a:latin typeface="Arial"/>
              <a:cs typeface="Arial"/>
            </a:endParaRPr>
          </a:p>
          <a:p>
            <a:pPr>
              <a:lnSpc>
                <a:spcPct val="100000"/>
              </a:lnSpc>
              <a:buClr>
                <a:srgbClr val="336666"/>
              </a:buClr>
              <a:buFont typeface="Wingdings"/>
              <a:buChar char=""/>
            </a:pPr>
            <a:endParaRPr sz="2200" dirty="0">
              <a:solidFill>
                <a:schemeClr val="tx2"/>
              </a:solidFill>
              <a:latin typeface="Arial"/>
              <a:cs typeface="Arial"/>
            </a:endParaRPr>
          </a:p>
          <a:p>
            <a:pPr marL="355600" indent="-343535">
              <a:lnSpc>
                <a:spcPts val="2270"/>
              </a:lnSpc>
              <a:buClr>
                <a:srgbClr val="336666"/>
              </a:buClr>
              <a:buSzPct val="69047"/>
              <a:buFont typeface="Wingdings"/>
              <a:buChar char=""/>
              <a:tabLst>
                <a:tab pos="355600" algn="l"/>
                <a:tab pos="356235" algn="l"/>
              </a:tabLst>
            </a:pPr>
            <a:r>
              <a:rPr sz="2100" spc="-5" dirty="0">
                <a:solidFill>
                  <a:schemeClr val="tx2"/>
                </a:solidFill>
                <a:latin typeface="Arial"/>
                <a:cs typeface="Arial"/>
              </a:rPr>
              <a:t>Where</a:t>
            </a:r>
            <a:r>
              <a:rPr sz="2100" spc="200" dirty="0">
                <a:solidFill>
                  <a:schemeClr val="tx2"/>
                </a:solidFill>
                <a:latin typeface="Arial"/>
                <a:cs typeface="Arial"/>
              </a:rPr>
              <a:t> </a:t>
            </a:r>
            <a:r>
              <a:rPr sz="2100" dirty="0">
                <a:solidFill>
                  <a:schemeClr val="tx2"/>
                </a:solidFill>
                <a:latin typeface="Arial"/>
                <a:cs typeface="Arial"/>
              </a:rPr>
              <a:t>a</a:t>
            </a:r>
            <a:r>
              <a:rPr sz="2100" spc="204" dirty="0">
                <a:solidFill>
                  <a:schemeClr val="tx2"/>
                </a:solidFill>
                <a:latin typeface="Arial"/>
                <a:cs typeface="Arial"/>
              </a:rPr>
              <a:t> </a:t>
            </a:r>
            <a:r>
              <a:rPr sz="2100" spc="-5" dirty="0">
                <a:solidFill>
                  <a:schemeClr val="tx2"/>
                </a:solidFill>
                <a:latin typeface="Arial"/>
                <a:cs typeface="Arial"/>
              </a:rPr>
              <a:t>garnishee</a:t>
            </a:r>
            <a:r>
              <a:rPr sz="2100" spc="210" dirty="0">
                <a:solidFill>
                  <a:schemeClr val="tx2"/>
                </a:solidFill>
                <a:latin typeface="Arial"/>
                <a:cs typeface="Arial"/>
              </a:rPr>
              <a:t> </a:t>
            </a:r>
            <a:r>
              <a:rPr sz="2100" spc="-10" dirty="0">
                <a:solidFill>
                  <a:schemeClr val="tx2"/>
                </a:solidFill>
                <a:latin typeface="Arial"/>
                <a:cs typeface="Arial"/>
              </a:rPr>
              <a:t>is</a:t>
            </a:r>
            <a:r>
              <a:rPr sz="2100" spc="210" dirty="0">
                <a:solidFill>
                  <a:schemeClr val="tx2"/>
                </a:solidFill>
                <a:latin typeface="Arial"/>
                <a:cs typeface="Arial"/>
              </a:rPr>
              <a:t> </a:t>
            </a:r>
            <a:r>
              <a:rPr sz="2100" spc="-10" dirty="0">
                <a:solidFill>
                  <a:schemeClr val="tx2"/>
                </a:solidFill>
                <a:latin typeface="Arial"/>
                <a:cs typeface="Arial"/>
              </a:rPr>
              <a:t>served,</a:t>
            </a:r>
            <a:r>
              <a:rPr sz="2100" spc="215" dirty="0">
                <a:solidFill>
                  <a:schemeClr val="tx2"/>
                </a:solidFill>
                <a:latin typeface="Arial"/>
                <a:cs typeface="Arial"/>
              </a:rPr>
              <a:t> </a:t>
            </a:r>
            <a:r>
              <a:rPr sz="2100" spc="-5" dirty="0">
                <a:solidFill>
                  <a:schemeClr val="tx2"/>
                </a:solidFill>
                <a:latin typeface="Arial"/>
                <a:cs typeface="Arial"/>
              </a:rPr>
              <a:t>he</a:t>
            </a:r>
            <a:r>
              <a:rPr sz="2100" spc="210" dirty="0">
                <a:solidFill>
                  <a:schemeClr val="tx2"/>
                </a:solidFill>
                <a:latin typeface="Arial"/>
                <a:cs typeface="Arial"/>
              </a:rPr>
              <a:t> </a:t>
            </a:r>
            <a:r>
              <a:rPr sz="2100" dirty="0">
                <a:solidFill>
                  <a:schemeClr val="tx2"/>
                </a:solidFill>
                <a:latin typeface="Arial"/>
                <a:cs typeface="Arial"/>
              </a:rPr>
              <a:t>can</a:t>
            </a:r>
            <a:r>
              <a:rPr sz="2100" spc="220" dirty="0">
                <a:solidFill>
                  <a:schemeClr val="tx2"/>
                </a:solidFill>
                <a:latin typeface="Arial"/>
                <a:cs typeface="Arial"/>
              </a:rPr>
              <a:t> </a:t>
            </a:r>
            <a:r>
              <a:rPr sz="2100" spc="-5" dirty="0">
                <a:solidFill>
                  <a:schemeClr val="tx2"/>
                </a:solidFill>
                <a:latin typeface="Arial"/>
                <a:cs typeface="Arial"/>
              </a:rPr>
              <a:t>either</a:t>
            </a:r>
            <a:r>
              <a:rPr sz="2100" spc="204" dirty="0">
                <a:solidFill>
                  <a:schemeClr val="tx2"/>
                </a:solidFill>
                <a:latin typeface="Arial"/>
                <a:cs typeface="Arial"/>
              </a:rPr>
              <a:t> </a:t>
            </a:r>
            <a:r>
              <a:rPr sz="2100" spc="-5" dirty="0">
                <a:solidFill>
                  <a:schemeClr val="tx2"/>
                </a:solidFill>
                <a:latin typeface="Arial"/>
                <a:cs typeface="Arial"/>
              </a:rPr>
              <a:t>pay</a:t>
            </a:r>
            <a:r>
              <a:rPr sz="2100" spc="204" dirty="0">
                <a:solidFill>
                  <a:schemeClr val="tx2"/>
                </a:solidFill>
                <a:latin typeface="Arial"/>
                <a:cs typeface="Arial"/>
              </a:rPr>
              <a:t> </a:t>
            </a:r>
            <a:r>
              <a:rPr sz="2100" dirty="0">
                <a:solidFill>
                  <a:schemeClr val="tx2"/>
                </a:solidFill>
                <a:latin typeface="Arial"/>
                <a:cs typeface="Arial"/>
              </a:rPr>
              <a:t>the</a:t>
            </a:r>
            <a:r>
              <a:rPr sz="2100" spc="210" dirty="0">
                <a:solidFill>
                  <a:schemeClr val="tx2"/>
                </a:solidFill>
                <a:latin typeface="Arial"/>
                <a:cs typeface="Arial"/>
              </a:rPr>
              <a:t> </a:t>
            </a:r>
            <a:r>
              <a:rPr sz="2100" spc="-5" dirty="0">
                <a:solidFill>
                  <a:schemeClr val="tx2"/>
                </a:solidFill>
                <a:latin typeface="Arial"/>
                <a:cs typeface="Arial"/>
              </a:rPr>
              <a:t>amount</a:t>
            </a:r>
            <a:endParaRPr sz="2100" dirty="0">
              <a:solidFill>
                <a:schemeClr val="tx2"/>
              </a:solidFill>
              <a:latin typeface="Arial"/>
              <a:cs typeface="Arial"/>
            </a:endParaRPr>
          </a:p>
          <a:p>
            <a:pPr marL="355600">
              <a:lnSpc>
                <a:spcPts val="2270"/>
              </a:lnSpc>
            </a:pPr>
            <a:r>
              <a:rPr sz="2100" spc="-5" dirty="0">
                <a:solidFill>
                  <a:schemeClr val="tx2"/>
                </a:solidFill>
                <a:latin typeface="Arial"/>
                <a:cs typeface="Arial"/>
              </a:rPr>
              <a:t>of the</a:t>
            </a:r>
            <a:r>
              <a:rPr sz="2100" spc="-20" dirty="0">
                <a:solidFill>
                  <a:schemeClr val="tx2"/>
                </a:solidFill>
                <a:latin typeface="Arial"/>
                <a:cs typeface="Arial"/>
              </a:rPr>
              <a:t> </a:t>
            </a:r>
            <a:r>
              <a:rPr sz="2100" spc="-5" dirty="0">
                <a:solidFill>
                  <a:schemeClr val="tx2"/>
                </a:solidFill>
                <a:latin typeface="Arial"/>
                <a:cs typeface="Arial"/>
              </a:rPr>
              <a:t>debt</a:t>
            </a:r>
            <a:r>
              <a:rPr sz="2100" dirty="0">
                <a:solidFill>
                  <a:schemeClr val="tx2"/>
                </a:solidFill>
                <a:latin typeface="Arial"/>
                <a:cs typeface="Arial"/>
              </a:rPr>
              <a:t> </a:t>
            </a:r>
            <a:r>
              <a:rPr sz="2100" spc="-5" dirty="0">
                <a:solidFill>
                  <a:schemeClr val="tx2"/>
                </a:solidFill>
                <a:latin typeface="Arial"/>
                <a:cs typeface="Arial"/>
              </a:rPr>
              <a:t>or dispute</a:t>
            </a:r>
            <a:r>
              <a:rPr sz="2100" spc="-15" dirty="0">
                <a:solidFill>
                  <a:schemeClr val="tx2"/>
                </a:solidFill>
                <a:latin typeface="Arial"/>
                <a:cs typeface="Arial"/>
              </a:rPr>
              <a:t> </a:t>
            </a:r>
            <a:r>
              <a:rPr sz="2100" dirty="0">
                <a:solidFill>
                  <a:schemeClr val="tx2"/>
                </a:solidFill>
                <a:latin typeface="Arial"/>
                <a:cs typeface="Arial"/>
              </a:rPr>
              <a:t>it.</a:t>
            </a:r>
          </a:p>
          <a:p>
            <a:pPr>
              <a:lnSpc>
                <a:spcPct val="100000"/>
              </a:lnSpc>
              <a:spcBef>
                <a:spcPts val="45"/>
              </a:spcBef>
            </a:pPr>
            <a:endParaRPr sz="2150" dirty="0">
              <a:solidFill>
                <a:schemeClr val="tx2"/>
              </a:solidFill>
              <a:latin typeface="Arial"/>
              <a:cs typeface="Arial"/>
            </a:endParaRPr>
          </a:p>
          <a:p>
            <a:pPr marL="355600" indent="-343535">
              <a:lnSpc>
                <a:spcPct val="100000"/>
              </a:lnSpc>
              <a:spcBef>
                <a:spcPts val="5"/>
              </a:spcBef>
              <a:buClr>
                <a:srgbClr val="336666"/>
              </a:buClr>
              <a:buSzPct val="69047"/>
              <a:buFont typeface="Wingdings"/>
              <a:buChar char=""/>
              <a:tabLst>
                <a:tab pos="355600" algn="l"/>
                <a:tab pos="356235" algn="l"/>
              </a:tabLst>
            </a:pPr>
            <a:r>
              <a:rPr sz="2100" dirty="0">
                <a:solidFill>
                  <a:schemeClr val="tx2"/>
                </a:solidFill>
                <a:latin typeface="Arial"/>
                <a:cs typeface="Arial"/>
              </a:rPr>
              <a:t>If</a:t>
            </a:r>
            <a:r>
              <a:rPr sz="2100" spc="5" dirty="0">
                <a:solidFill>
                  <a:schemeClr val="tx2"/>
                </a:solidFill>
                <a:latin typeface="Arial"/>
                <a:cs typeface="Arial"/>
              </a:rPr>
              <a:t> </a:t>
            </a:r>
            <a:r>
              <a:rPr sz="2100" spc="-5" dirty="0">
                <a:solidFill>
                  <a:schemeClr val="tx2"/>
                </a:solidFill>
                <a:latin typeface="Arial"/>
                <a:cs typeface="Arial"/>
              </a:rPr>
              <a:t>he</a:t>
            </a:r>
            <a:r>
              <a:rPr sz="2100" spc="5" dirty="0">
                <a:solidFill>
                  <a:schemeClr val="tx2"/>
                </a:solidFill>
                <a:latin typeface="Arial"/>
                <a:cs typeface="Arial"/>
              </a:rPr>
              <a:t> </a:t>
            </a:r>
            <a:r>
              <a:rPr sz="2100" spc="-5" dirty="0">
                <a:solidFill>
                  <a:schemeClr val="tx2"/>
                </a:solidFill>
                <a:latin typeface="Arial"/>
                <a:cs typeface="Arial"/>
              </a:rPr>
              <a:t>pays </a:t>
            </a:r>
            <a:r>
              <a:rPr sz="2100" dirty="0">
                <a:solidFill>
                  <a:schemeClr val="tx2"/>
                </a:solidFill>
                <a:latin typeface="Arial"/>
                <a:cs typeface="Arial"/>
              </a:rPr>
              <a:t>the</a:t>
            </a:r>
            <a:r>
              <a:rPr sz="2100" spc="5" dirty="0">
                <a:solidFill>
                  <a:schemeClr val="tx2"/>
                </a:solidFill>
                <a:latin typeface="Arial"/>
                <a:cs typeface="Arial"/>
              </a:rPr>
              <a:t> </a:t>
            </a:r>
            <a:r>
              <a:rPr sz="2100" spc="-5" dirty="0">
                <a:solidFill>
                  <a:schemeClr val="tx2"/>
                </a:solidFill>
                <a:latin typeface="Arial"/>
                <a:cs typeface="Arial"/>
              </a:rPr>
              <a:t>amount,</a:t>
            </a:r>
            <a:r>
              <a:rPr sz="2100" dirty="0">
                <a:solidFill>
                  <a:schemeClr val="tx2"/>
                </a:solidFill>
                <a:latin typeface="Arial"/>
                <a:cs typeface="Arial"/>
              </a:rPr>
              <a:t> the</a:t>
            </a:r>
            <a:r>
              <a:rPr sz="2100" spc="5" dirty="0">
                <a:solidFill>
                  <a:schemeClr val="tx2"/>
                </a:solidFill>
                <a:latin typeface="Arial"/>
                <a:cs typeface="Arial"/>
              </a:rPr>
              <a:t> </a:t>
            </a:r>
            <a:r>
              <a:rPr sz="2100" spc="-5" dirty="0">
                <a:solidFill>
                  <a:schemeClr val="tx2"/>
                </a:solidFill>
                <a:latin typeface="Arial"/>
                <a:cs typeface="Arial"/>
              </a:rPr>
              <a:t>proceeding</a:t>
            </a:r>
            <a:r>
              <a:rPr sz="2100" spc="-20" dirty="0">
                <a:solidFill>
                  <a:schemeClr val="tx2"/>
                </a:solidFill>
                <a:latin typeface="Arial"/>
                <a:cs typeface="Arial"/>
              </a:rPr>
              <a:t> </a:t>
            </a:r>
            <a:r>
              <a:rPr sz="2100" spc="-5" dirty="0">
                <a:solidFill>
                  <a:schemeClr val="tx2"/>
                </a:solidFill>
                <a:latin typeface="Arial"/>
                <a:cs typeface="Arial"/>
              </a:rPr>
              <a:t>becomes terminated.</a:t>
            </a:r>
            <a:endParaRPr sz="2100" dirty="0">
              <a:solidFill>
                <a:schemeClr val="tx2"/>
              </a:solidFill>
              <a:latin typeface="Arial"/>
              <a:cs typeface="Arial"/>
            </a:endParaRPr>
          </a:p>
          <a:p>
            <a:pPr>
              <a:lnSpc>
                <a:spcPct val="100000"/>
              </a:lnSpc>
              <a:spcBef>
                <a:spcPts val="30"/>
              </a:spcBef>
              <a:buClr>
                <a:srgbClr val="336666"/>
              </a:buClr>
              <a:buFont typeface="Wingdings"/>
              <a:buChar char=""/>
            </a:pPr>
            <a:endParaRPr sz="2600" dirty="0">
              <a:solidFill>
                <a:schemeClr val="tx2"/>
              </a:solidFill>
              <a:latin typeface="Arial"/>
              <a:cs typeface="Arial"/>
            </a:endParaRPr>
          </a:p>
          <a:p>
            <a:pPr marL="355600" marR="5080" indent="-343535" algn="just">
              <a:lnSpc>
                <a:spcPct val="80000"/>
              </a:lnSpc>
              <a:spcBef>
                <a:spcPts val="5"/>
              </a:spcBef>
              <a:buClr>
                <a:srgbClr val="336666"/>
              </a:buClr>
              <a:buSzPct val="69047"/>
              <a:buFont typeface="Wingdings"/>
              <a:buChar char=""/>
              <a:tabLst>
                <a:tab pos="356235" algn="l"/>
              </a:tabLst>
            </a:pPr>
            <a:r>
              <a:rPr sz="2100" dirty="0">
                <a:solidFill>
                  <a:schemeClr val="tx2"/>
                </a:solidFill>
                <a:latin typeface="Arial"/>
                <a:cs typeface="Arial"/>
              </a:rPr>
              <a:t>If </a:t>
            </a:r>
            <a:r>
              <a:rPr sz="2100" spc="-5" dirty="0">
                <a:solidFill>
                  <a:schemeClr val="tx2"/>
                </a:solidFill>
                <a:latin typeface="Arial"/>
                <a:cs typeface="Arial"/>
              </a:rPr>
              <a:t>he disputes </a:t>
            </a:r>
            <a:r>
              <a:rPr sz="2100" dirty="0">
                <a:solidFill>
                  <a:schemeClr val="tx2"/>
                </a:solidFill>
                <a:latin typeface="Arial"/>
                <a:cs typeface="Arial"/>
              </a:rPr>
              <a:t>the </a:t>
            </a:r>
            <a:r>
              <a:rPr sz="2100" spc="-5" dirty="0">
                <a:solidFill>
                  <a:schemeClr val="tx2"/>
                </a:solidFill>
                <a:latin typeface="Arial"/>
                <a:cs typeface="Arial"/>
              </a:rPr>
              <a:t>liability </a:t>
            </a:r>
            <a:r>
              <a:rPr sz="2100" dirty="0">
                <a:solidFill>
                  <a:schemeClr val="tx2"/>
                </a:solidFill>
                <a:latin typeface="Arial"/>
                <a:cs typeface="Arial"/>
              </a:rPr>
              <a:t>to </a:t>
            </a:r>
            <a:r>
              <a:rPr sz="2100" spc="-5" dirty="0">
                <a:solidFill>
                  <a:schemeClr val="tx2"/>
                </a:solidFill>
                <a:latin typeface="Arial"/>
                <a:cs typeface="Arial"/>
              </a:rPr>
              <a:t>pay </a:t>
            </a:r>
            <a:r>
              <a:rPr sz="2100" dirty="0">
                <a:solidFill>
                  <a:schemeClr val="tx2"/>
                </a:solidFill>
                <a:latin typeface="Arial"/>
                <a:cs typeface="Arial"/>
              </a:rPr>
              <a:t>the </a:t>
            </a:r>
            <a:r>
              <a:rPr sz="2100" spc="-5" dirty="0">
                <a:solidFill>
                  <a:schemeClr val="tx2"/>
                </a:solidFill>
                <a:latin typeface="Arial"/>
                <a:cs typeface="Arial"/>
              </a:rPr>
              <a:t>debt, he </a:t>
            </a:r>
            <a:r>
              <a:rPr sz="2100" spc="-10" dirty="0">
                <a:solidFill>
                  <a:schemeClr val="tx2"/>
                </a:solidFill>
                <a:latin typeface="Arial"/>
                <a:cs typeface="Arial"/>
              </a:rPr>
              <a:t>appears </a:t>
            </a:r>
            <a:r>
              <a:rPr sz="2100" spc="-5" dirty="0">
                <a:solidFill>
                  <a:schemeClr val="tx2"/>
                </a:solidFill>
                <a:latin typeface="Arial"/>
                <a:cs typeface="Arial"/>
              </a:rPr>
              <a:t>before </a:t>
            </a:r>
            <a:r>
              <a:rPr sz="2100" dirty="0">
                <a:solidFill>
                  <a:schemeClr val="tx2"/>
                </a:solidFill>
                <a:latin typeface="Arial"/>
                <a:cs typeface="Arial"/>
              </a:rPr>
              <a:t> </a:t>
            </a:r>
            <a:r>
              <a:rPr sz="2100" spc="-5" dirty="0">
                <a:solidFill>
                  <a:schemeClr val="tx2"/>
                </a:solidFill>
                <a:latin typeface="Arial"/>
                <a:cs typeface="Arial"/>
              </a:rPr>
              <a:t>the </a:t>
            </a:r>
            <a:r>
              <a:rPr sz="2100" dirty="0">
                <a:solidFill>
                  <a:schemeClr val="tx2"/>
                </a:solidFill>
                <a:latin typeface="Arial"/>
                <a:cs typeface="Arial"/>
              </a:rPr>
              <a:t>court to </a:t>
            </a:r>
            <a:r>
              <a:rPr sz="2100" spc="-5" dirty="0">
                <a:solidFill>
                  <a:schemeClr val="tx2"/>
                </a:solidFill>
                <a:latin typeface="Arial"/>
                <a:cs typeface="Arial"/>
              </a:rPr>
              <a:t>be examined orally </a:t>
            </a:r>
            <a:r>
              <a:rPr sz="2100" dirty="0">
                <a:solidFill>
                  <a:schemeClr val="tx2"/>
                </a:solidFill>
                <a:latin typeface="Arial"/>
                <a:cs typeface="Arial"/>
              </a:rPr>
              <a:t>after </a:t>
            </a:r>
            <a:r>
              <a:rPr sz="2100" spc="-5" dirty="0">
                <a:solidFill>
                  <a:schemeClr val="tx2"/>
                </a:solidFill>
                <a:latin typeface="Arial"/>
                <a:cs typeface="Arial"/>
              </a:rPr>
              <a:t>which </a:t>
            </a:r>
            <a:r>
              <a:rPr sz="2100" dirty="0">
                <a:solidFill>
                  <a:schemeClr val="tx2"/>
                </a:solidFill>
                <a:latin typeface="Arial"/>
                <a:cs typeface="Arial"/>
              </a:rPr>
              <a:t>the </a:t>
            </a:r>
            <a:r>
              <a:rPr sz="2100" spc="-5" dirty="0">
                <a:solidFill>
                  <a:schemeClr val="tx2"/>
                </a:solidFill>
                <a:latin typeface="Arial"/>
                <a:cs typeface="Arial"/>
              </a:rPr>
              <a:t>court either </a:t>
            </a:r>
            <a:r>
              <a:rPr sz="2100" dirty="0">
                <a:solidFill>
                  <a:schemeClr val="tx2"/>
                </a:solidFill>
                <a:latin typeface="Arial"/>
                <a:cs typeface="Arial"/>
              </a:rPr>
              <a:t> </a:t>
            </a:r>
            <a:r>
              <a:rPr sz="2100" spc="-5" dirty="0">
                <a:solidFill>
                  <a:schemeClr val="tx2"/>
                </a:solidFill>
                <a:latin typeface="Arial"/>
                <a:cs typeface="Arial"/>
              </a:rPr>
              <a:t>discharges</a:t>
            </a:r>
            <a:r>
              <a:rPr sz="2100" dirty="0">
                <a:solidFill>
                  <a:schemeClr val="tx2"/>
                </a:solidFill>
                <a:latin typeface="Arial"/>
                <a:cs typeface="Arial"/>
              </a:rPr>
              <a:t> </a:t>
            </a:r>
            <a:r>
              <a:rPr sz="2100" spc="-5" dirty="0">
                <a:solidFill>
                  <a:schemeClr val="tx2"/>
                </a:solidFill>
                <a:latin typeface="Arial"/>
                <a:cs typeface="Arial"/>
              </a:rPr>
              <a:t>him</a:t>
            </a:r>
            <a:r>
              <a:rPr sz="2100" dirty="0">
                <a:solidFill>
                  <a:schemeClr val="tx2"/>
                </a:solidFill>
                <a:latin typeface="Arial"/>
                <a:cs typeface="Arial"/>
              </a:rPr>
              <a:t> from</a:t>
            </a:r>
            <a:r>
              <a:rPr sz="2100" spc="5" dirty="0">
                <a:solidFill>
                  <a:schemeClr val="tx2"/>
                </a:solidFill>
                <a:latin typeface="Arial"/>
                <a:cs typeface="Arial"/>
              </a:rPr>
              <a:t> </a:t>
            </a:r>
            <a:r>
              <a:rPr sz="2100" dirty="0">
                <a:solidFill>
                  <a:schemeClr val="tx2"/>
                </a:solidFill>
                <a:latin typeface="Arial"/>
                <a:cs typeface="Arial"/>
              </a:rPr>
              <a:t>the</a:t>
            </a:r>
            <a:r>
              <a:rPr sz="2100" spc="5" dirty="0">
                <a:solidFill>
                  <a:schemeClr val="tx2"/>
                </a:solidFill>
                <a:latin typeface="Arial"/>
                <a:cs typeface="Arial"/>
              </a:rPr>
              <a:t> </a:t>
            </a:r>
            <a:r>
              <a:rPr sz="2100" spc="-5" dirty="0">
                <a:solidFill>
                  <a:schemeClr val="tx2"/>
                </a:solidFill>
                <a:latin typeface="Arial"/>
                <a:cs typeface="Arial"/>
              </a:rPr>
              <a:t>order</a:t>
            </a:r>
            <a:r>
              <a:rPr sz="2100" dirty="0">
                <a:solidFill>
                  <a:schemeClr val="tx2"/>
                </a:solidFill>
                <a:latin typeface="Arial"/>
                <a:cs typeface="Arial"/>
              </a:rPr>
              <a:t> </a:t>
            </a:r>
            <a:r>
              <a:rPr sz="2100" spc="-5" dirty="0">
                <a:solidFill>
                  <a:schemeClr val="tx2"/>
                </a:solidFill>
                <a:latin typeface="Arial"/>
                <a:cs typeface="Arial"/>
              </a:rPr>
              <a:t>nisi</a:t>
            </a:r>
            <a:r>
              <a:rPr sz="2100" dirty="0">
                <a:solidFill>
                  <a:schemeClr val="tx2"/>
                </a:solidFill>
                <a:latin typeface="Arial"/>
                <a:cs typeface="Arial"/>
              </a:rPr>
              <a:t> </a:t>
            </a:r>
            <a:r>
              <a:rPr sz="2100" spc="-5" dirty="0">
                <a:solidFill>
                  <a:schemeClr val="tx2"/>
                </a:solidFill>
                <a:latin typeface="Arial"/>
                <a:cs typeface="Arial"/>
              </a:rPr>
              <a:t>or</a:t>
            </a:r>
            <a:r>
              <a:rPr sz="2100" dirty="0">
                <a:solidFill>
                  <a:schemeClr val="tx2"/>
                </a:solidFill>
                <a:latin typeface="Arial"/>
                <a:cs typeface="Arial"/>
              </a:rPr>
              <a:t> </a:t>
            </a:r>
            <a:r>
              <a:rPr sz="2100" spc="-5" dirty="0">
                <a:solidFill>
                  <a:schemeClr val="tx2"/>
                </a:solidFill>
                <a:latin typeface="Arial"/>
                <a:cs typeface="Arial"/>
              </a:rPr>
              <a:t>makes</a:t>
            </a:r>
            <a:r>
              <a:rPr sz="2100" dirty="0">
                <a:solidFill>
                  <a:schemeClr val="tx2"/>
                </a:solidFill>
                <a:latin typeface="Arial"/>
                <a:cs typeface="Arial"/>
              </a:rPr>
              <a:t> </a:t>
            </a:r>
            <a:r>
              <a:rPr sz="2100" spc="-5" dirty="0">
                <a:solidFill>
                  <a:schemeClr val="tx2"/>
                </a:solidFill>
                <a:latin typeface="Arial"/>
                <a:cs typeface="Arial"/>
              </a:rPr>
              <a:t>an</a:t>
            </a:r>
            <a:r>
              <a:rPr sz="2100" dirty="0">
                <a:solidFill>
                  <a:schemeClr val="tx2"/>
                </a:solidFill>
                <a:latin typeface="Arial"/>
                <a:cs typeface="Arial"/>
              </a:rPr>
              <a:t> </a:t>
            </a:r>
            <a:r>
              <a:rPr sz="2100" spc="-10" dirty="0">
                <a:solidFill>
                  <a:schemeClr val="tx2"/>
                </a:solidFill>
                <a:latin typeface="Arial"/>
                <a:cs typeface="Arial"/>
              </a:rPr>
              <a:t>order </a:t>
            </a:r>
            <a:r>
              <a:rPr sz="2100" spc="-5" dirty="0">
                <a:solidFill>
                  <a:schemeClr val="tx2"/>
                </a:solidFill>
                <a:latin typeface="Arial"/>
                <a:cs typeface="Arial"/>
              </a:rPr>
              <a:t> absolute.</a:t>
            </a:r>
            <a:endParaRPr sz="2100" dirty="0">
              <a:solidFill>
                <a:schemeClr val="tx2"/>
              </a:solidFill>
              <a:latin typeface="Arial"/>
              <a:cs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54607" y="491997"/>
            <a:ext cx="4449445" cy="605155"/>
          </a:xfrm>
          <a:prstGeom prst="rect">
            <a:avLst/>
          </a:prstGeom>
        </p:spPr>
        <p:txBody>
          <a:bodyPr vert="horz" wrap="square" lIns="0" tIns="13335" rIns="0" bIns="0" rtlCol="0">
            <a:spAutoFit/>
          </a:bodyPr>
          <a:lstStyle/>
          <a:p>
            <a:pPr marL="12700">
              <a:lnSpc>
                <a:spcPct val="100000"/>
              </a:lnSpc>
              <a:spcBef>
                <a:spcPts val="105"/>
              </a:spcBef>
            </a:pPr>
            <a:r>
              <a:rPr dirty="0"/>
              <a:t>Judgment</a:t>
            </a:r>
            <a:r>
              <a:rPr spc="-120" dirty="0"/>
              <a:t> </a:t>
            </a:r>
            <a:r>
              <a:rPr dirty="0"/>
              <a:t>Summons</a:t>
            </a:r>
          </a:p>
        </p:txBody>
      </p:sp>
      <p:sp>
        <p:nvSpPr>
          <p:cNvPr id="3" name="object 3"/>
          <p:cNvSpPr txBox="1"/>
          <p:nvPr/>
        </p:nvSpPr>
        <p:spPr>
          <a:xfrm>
            <a:off x="535940" y="1701800"/>
            <a:ext cx="8072755" cy="4367862"/>
          </a:xfrm>
          <a:prstGeom prst="rect">
            <a:avLst/>
          </a:prstGeom>
        </p:spPr>
        <p:txBody>
          <a:bodyPr vert="horz" wrap="square" lIns="0" tIns="12700" rIns="0" bIns="0" rtlCol="0">
            <a:spAutoFit/>
          </a:bodyPr>
          <a:lstStyle/>
          <a:p>
            <a:pPr marL="355600" indent="-342900">
              <a:lnSpc>
                <a:spcPct val="100000"/>
              </a:lnSpc>
              <a:spcBef>
                <a:spcPts val="100"/>
              </a:spcBef>
              <a:buClr>
                <a:srgbClr val="336666"/>
              </a:buClr>
              <a:buSzPct val="69047"/>
              <a:buFont typeface="Wingdings"/>
              <a:buChar char=""/>
              <a:tabLst>
                <a:tab pos="354965" algn="l"/>
                <a:tab pos="355600" algn="l"/>
              </a:tabLst>
            </a:pPr>
            <a:r>
              <a:rPr sz="2100" dirty="0">
                <a:solidFill>
                  <a:schemeClr val="tx2"/>
                </a:solidFill>
                <a:latin typeface="Arial"/>
                <a:cs typeface="Arial"/>
              </a:rPr>
              <a:t>This</a:t>
            </a:r>
            <a:r>
              <a:rPr sz="2100" spc="-5" dirty="0">
                <a:solidFill>
                  <a:schemeClr val="tx2"/>
                </a:solidFill>
                <a:latin typeface="Arial"/>
                <a:cs typeface="Arial"/>
              </a:rPr>
              <a:t> is</a:t>
            </a:r>
            <a:r>
              <a:rPr sz="2100" dirty="0">
                <a:solidFill>
                  <a:schemeClr val="tx2"/>
                </a:solidFill>
                <a:latin typeface="Arial"/>
                <a:cs typeface="Arial"/>
              </a:rPr>
              <a:t> </a:t>
            </a:r>
            <a:r>
              <a:rPr sz="2100" spc="-5" dirty="0">
                <a:solidFill>
                  <a:schemeClr val="tx2"/>
                </a:solidFill>
                <a:latin typeface="Arial"/>
                <a:cs typeface="Arial"/>
              </a:rPr>
              <a:t>also known</a:t>
            </a:r>
            <a:r>
              <a:rPr sz="2100" spc="-10" dirty="0">
                <a:solidFill>
                  <a:schemeClr val="tx2"/>
                </a:solidFill>
                <a:latin typeface="Arial"/>
                <a:cs typeface="Arial"/>
              </a:rPr>
              <a:t> </a:t>
            </a:r>
            <a:r>
              <a:rPr sz="2100" spc="-5" dirty="0">
                <a:solidFill>
                  <a:schemeClr val="tx2"/>
                </a:solidFill>
                <a:latin typeface="Arial"/>
                <a:cs typeface="Arial"/>
              </a:rPr>
              <a:t>as</a:t>
            </a:r>
            <a:r>
              <a:rPr sz="2100" dirty="0">
                <a:solidFill>
                  <a:schemeClr val="tx2"/>
                </a:solidFill>
                <a:latin typeface="Arial"/>
                <a:cs typeface="Arial"/>
              </a:rPr>
              <a:t> </a:t>
            </a:r>
            <a:r>
              <a:rPr sz="2100" spc="-5" dirty="0">
                <a:solidFill>
                  <a:schemeClr val="tx2"/>
                </a:solidFill>
                <a:latin typeface="Arial"/>
                <a:cs typeface="Arial"/>
              </a:rPr>
              <a:t>Judgment</a:t>
            </a:r>
            <a:r>
              <a:rPr sz="2100" dirty="0">
                <a:solidFill>
                  <a:schemeClr val="tx2"/>
                </a:solidFill>
                <a:latin typeface="Arial"/>
                <a:cs typeface="Arial"/>
              </a:rPr>
              <a:t> </a:t>
            </a:r>
            <a:r>
              <a:rPr sz="2100" spc="-5" dirty="0">
                <a:solidFill>
                  <a:schemeClr val="tx2"/>
                </a:solidFill>
                <a:latin typeface="Arial"/>
                <a:cs typeface="Arial"/>
              </a:rPr>
              <a:t>Debtor</a:t>
            </a:r>
            <a:r>
              <a:rPr sz="2100" dirty="0">
                <a:solidFill>
                  <a:schemeClr val="tx2"/>
                </a:solidFill>
                <a:latin typeface="Arial"/>
                <a:cs typeface="Arial"/>
              </a:rPr>
              <a:t> </a:t>
            </a:r>
            <a:r>
              <a:rPr sz="2100" spc="-5" dirty="0">
                <a:solidFill>
                  <a:schemeClr val="tx2"/>
                </a:solidFill>
                <a:latin typeface="Arial"/>
                <a:cs typeface="Arial"/>
              </a:rPr>
              <a:t>Summons</a:t>
            </a:r>
            <a:r>
              <a:rPr sz="2100" spc="-15" dirty="0">
                <a:solidFill>
                  <a:schemeClr val="tx2"/>
                </a:solidFill>
                <a:latin typeface="Arial"/>
                <a:cs typeface="Arial"/>
              </a:rPr>
              <a:t> </a:t>
            </a:r>
            <a:r>
              <a:rPr sz="2100" dirty="0">
                <a:solidFill>
                  <a:schemeClr val="tx2"/>
                </a:solidFill>
                <a:latin typeface="Arial"/>
                <a:cs typeface="Arial"/>
              </a:rPr>
              <a:t>(JDS).</a:t>
            </a:r>
          </a:p>
          <a:p>
            <a:pPr>
              <a:lnSpc>
                <a:spcPct val="100000"/>
              </a:lnSpc>
              <a:spcBef>
                <a:spcPts val="10"/>
              </a:spcBef>
              <a:buClr>
                <a:srgbClr val="336666"/>
              </a:buClr>
              <a:buFont typeface="Wingdings"/>
              <a:buChar char=""/>
            </a:pPr>
            <a:endParaRPr sz="2600" dirty="0">
              <a:solidFill>
                <a:schemeClr val="tx2"/>
              </a:solidFill>
              <a:latin typeface="Arial"/>
              <a:cs typeface="Arial"/>
            </a:endParaRPr>
          </a:p>
          <a:p>
            <a:pPr marL="355600" marR="5715" indent="-342900" algn="just">
              <a:lnSpc>
                <a:spcPts val="2020"/>
              </a:lnSpc>
              <a:spcBef>
                <a:spcPts val="5"/>
              </a:spcBef>
              <a:buClr>
                <a:srgbClr val="336666"/>
              </a:buClr>
              <a:buSzPct val="69047"/>
              <a:buFont typeface="Wingdings"/>
              <a:buChar char=""/>
              <a:tabLst>
                <a:tab pos="355600" algn="l"/>
              </a:tabLst>
            </a:pPr>
            <a:r>
              <a:rPr sz="2100" dirty="0">
                <a:solidFill>
                  <a:schemeClr val="tx2"/>
                </a:solidFill>
                <a:latin typeface="Arial"/>
                <a:cs typeface="Arial"/>
              </a:rPr>
              <a:t>By this </a:t>
            </a:r>
            <a:r>
              <a:rPr sz="2100" spc="-5" dirty="0">
                <a:solidFill>
                  <a:schemeClr val="tx2"/>
                </a:solidFill>
                <a:latin typeface="Arial"/>
                <a:cs typeface="Arial"/>
              </a:rPr>
              <a:t>method, a </a:t>
            </a:r>
            <a:r>
              <a:rPr sz="2100" spc="-10" dirty="0">
                <a:solidFill>
                  <a:schemeClr val="tx2"/>
                </a:solidFill>
                <a:latin typeface="Arial"/>
                <a:cs typeface="Arial"/>
              </a:rPr>
              <a:t>judgment </a:t>
            </a:r>
            <a:r>
              <a:rPr sz="2100" spc="-5" dirty="0">
                <a:solidFill>
                  <a:schemeClr val="tx2"/>
                </a:solidFill>
                <a:latin typeface="Arial"/>
                <a:cs typeface="Arial"/>
              </a:rPr>
              <a:t>debtor </a:t>
            </a:r>
            <a:r>
              <a:rPr sz="2100" spc="-10" dirty="0">
                <a:solidFill>
                  <a:schemeClr val="tx2"/>
                </a:solidFill>
                <a:latin typeface="Arial"/>
                <a:cs typeface="Arial"/>
              </a:rPr>
              <a:t>who </a:t>
            </a:r>
            <a:r>
              <a:rPr sz="2100" spc="-5" dirty="0">
                <a:solidFill>
                  <a:schemeClr val="tx2"/>
                </a:solidFill>
                <a:latin typeface="Arial"/>
                <a:cs typeface="Arial"/>
              </a:rPr>
              <a:t>is </a:t>
            </a:r>
            <a:r>
              <a:rPr sz="2100" spc="-10" dirty="0">
                <a:solidFill>
                  <a:schemeClr val="tx2"/>
                </a:solidFill>
                <a:latin typeface="Arial"/>
                <a:cs typeface="Arial"/>
              </a:rPr>
              <a:t>capable </a:t>
            </a:r>
            <a:r>
              <a:rPr sz="2100" spc="-5" dirty="0">
                <a:solidFill>
                  <a:schemeClr val="tx2"/>
                </a:solidFill>
                <a:latin typeface="Arial"/>
                <a:cs typeface="Arial"/>
              </a:rPr>
              <a:t>of satisfying </a:t>
            </a:r>
            <a:r>
              <a:rPr sz="2100" dirty="0">
                <a:solidFill>
                  <a:schemeClr val="tx2"/>
                </a:solidFill>
                <a:latin typeface="Arial"/>
                <a:cs typeface="Arial"/>
              </a:rPr>
              <a:t> the </a:t>
            </a:r>
            <a:r>
              <a:rPr sz="2100" spc="-5" dirty="0">
                <a:solidFill>
                  <a:schemeClr val="tx2"/>
                </a:solidFill>
                <a:latin typeface="Arial"/>
                <a:cs typeface="Arial"/>
              </a:rPr>
              <a:t>judgment debt, but </a:t>
            </a:r>
            <a:r>
              <a:rPr sz="2100" spc="-10" dirty="0">
                <a:solidFill>
                  <a:schemeClr val="tx2"/>
                </a:solidFill>
                <a:latin typeface="Arial"/>
                <a:cs typeface="Arial"/>
              </a:rPr>
              <a:t>fails </a:t>
            </a:r>
            <a:r>
              <a:rPr sz="2100" dirty="0">
                <a:solidFill>
                  <a:schemeClr val="tx2"/>
                </a:solidFill>
                <a:latin typeface="Arial"/>
                <a:cs typeface="Arial"/>
              </a:rPr>
              <a:t>to </a:t>
            </a:r>
            <a:r>
              <a:rPr sz="2100" spc="-5" dirty="0">
                <a:solidFill>
                  <a:schemeClr val="tx2"/>
                </a:solidFill>
                <a:latin typeface="Arial"/>
                <a:cs typeface="Arial"/>
              </a:rPr>
              <a:t>pay </a:t>
            </a:r>
            <a:r>
              <a:rPr sz="2100" dirty="0">
                <a:solidFill>
                  <a:schemeClr val="tx2"/>
                </a:solidFill>
                <a:latin typeface="Arial"/>
                <a:cs typeface="Arial"/>
              </a:rPr>
              <a:t>the </a:t>
            </a:r>
            <a:r>
              <a:rPr sz="2100" spc="-5" dirty="0">
                <a:solidFill>
                  <a:schemeClr val="tx2"/>
                </a:solidFill>
                <a:latin typeface="Arial"/>
                <a:cs typeface="Arial"/>
              </a:rPr>
              <a:t>debt </a:t>
            </a:r>
            <a:r>
              <a:rPr sz="2100" dirty="0">
                <a:solidFill>
                  <a:schemeClr val="tx2"/>
                </a:solidFill>
                <a:latin typeface="Arial"/>
                <a:cs typeface="Arial"/>
              </a:rPr>
              <a:t>may </a:t>
            </a:r>
            <a:r>
              <a:rPr sz="2100" spc="-5" dirty="0">
                <a:solidFill>
                  <a:schemeClr val="tx2"/>
                </a:solidFill>
                <a:latin typeface="Arial"/>
                <a:cs typeface="Arial"/>
              </a:rPr>
              <a:t>be </a:t>
            </a:r>
            <a:r>
              <a:rPr sz="2100" dirty="0">
                <a:solidFill>
                  <a:schemeClr val="tx2"/>
                </a:solidFill>
                <a:latin typeface="Arial"/>
                <a:cs typeface="Arial"/>
              </a:rPr>
              <a:t>committed </a:t>
            </a:r>
            <a:r>
              <a:rPr sz="2100" spc="-10" dirty="0">
                <a:solidFill>
                  <a:schemeClr val="tx2"/>
                </a:solidFill>
                <a:latin typeface="Arial"/>
                <a:cs typeface="Arial"/>
              </a:rPr>
              <a:t>to </a:t>
            </a:r>
            <a:r>
              <a:rPr sz="2100" spc="-5" dirty="0">
                <a:solidFill>
                  <a:schemeClr val="tx2"/>
                </a:solidFill>
                <a:latin typeface="Arial"/>
                <a:cs typeface="Arial"/>
              </a:rPr>
              <a:t> </a:t>
            </a:r>
            <a:r>
              <a:rPr sz="2100" dirty="0">
                <a:solidFill>
                  <a:schemeClr val="tx2"/>
                </a:solidFill>
                <a:latin typeface="Arial"/>
                <a:cs typeface="Arial"/>
              </a:rPr>
              <a:t>prison</a:t>
            </a:r>
            <a:r>
              <a:rPr sz="2100" spc="-25" dirty="0">
                <a:solidFill>
                  <a:schemeClr val="tx2"/>
                </a:solidFill>
                <a:latin typeface="Arial"/>
                <a:cs typeface="Arial"/>
              </a:rPr>
              <a:t> </a:t>
            </a:r>
            <a:r>
              <a:rPr sz="2100" dirty="0">
                <a:solidFill>
                  <a:schemeClr val="tx2"/>
                </a:solidFill>
                <a:latin typeface="Arial"/>
                <a:cs typeface="Arial"/>
              </a:rPr>
              <a:t>for </a:t>
            </a:r>
            <a:r>
              <a:rPr sz="2100" spc="-5" dirty="0">
                <a:solidFill>
                  <a:schemeClr val="tx2"/>
                </a:solidFill>
                <a:latin typeface="Arial"/>
                <a:cs typeface="Arial"/>
              </a:rPr>
              <a:t>his default.</a:t>
            </a:r>
            <a:endParaRPr sz="2100" dirty="0">
              <a:solidFill>
                <a:schemeClr val="tx2"/>
              </a:solidFill>
              <a:latin typeface="Arial"/>
              <a:cs typeface="Arial"/>
            </a:endParaRPr>
          </a:p>
          <a:p>
            <a:pPr>
              <a:lnSpc>
                <a:spcPct val="100000"/>
              </a:lnSpc>
              <a:spcBef>
                <a:spcPts val="20"/>
              </a:spcBef>
              <a:buClr>
                <a:srgbClr val="336666"/>
              </a:buClr>
              <a:buFont typeface="Wingdings"/>
              <a:buChar char=""/>
            </a:pPr>
            <a:endParaRPr sz="2600" dirty="0">
              <a:solidFill>
                <a:schemeClr val="tx2"/>
              </a:solidFill>
              <a:latin typeface="Arial"/>
              <a:cs typeface="Arial"/>
            </a:endParaRPr>
          </a:p>
          <a:p>
            <a:pPr marL="355600" marR="5715" indent="-342900" algn="just">
              <a:lnSpc>
                <a:spcPts val="2020"/>
              </a:lnSpc>
              <a:buClr>
                <a:srgbClr val="336666"/>
              </a:buClr>
              <a:buSzPct val="69047"/>
              <a:buFont typeface="Wingdings"/>
              <a:buChar char=""/>
              <a:tabLst>
                <a:tab pos="355600" algn="l"/>
              </a:tabLst>
            </a:pPr>
            <a:r>
              <a:rPr sz="2100" spc="-5" dirty="0">
                <a:solidFill>
                  <a:schemeClr val="tx2"/>
                </a:solidFill>
                <a:latin typeface="Arial"/>
                <a:cs typeface="Arial"/>
              </a:rPr>
              <a:t>However,</a:t>
            </a:r>
            <a:r>
              <a:rPr sz="2100" dirty="0">
                <a:solidFill>
                  <a:schemeClr val="tx2"/>
                </a:solidFill>
                <a:latin typeface="Arial"/>
                <a:cs typeface="Arial"/>
              </a:rPr>
              <a:t> such</a:t>
            </a:r>
            <a:r>
              <a:rPr sz="2100" spc="5" dirty="0">
                <a:solidFill>
                  <a:schemeClr val="tx2"/>
                </a:solidFill>
                <a:latin typeface="Arial"/>
                <a:cs typeface="Arial"/>
              </a:rPr>
              <a:t> </a:t>
            </a:r>
            <a:r>
              <a:rPr sz="2100" spc="-5" dirty="0">
                <a:solidFill>
                  <a:schemeClr val="tx2"/>
                </a:solidFill>
                <a:latin typeface="Arial"/>
                <a:cs typeface="Arial"/>
              </a:rPr>
              <a:t>a</a:t>
            </a:r>
            <a:r>
              <a:rPr sz="2100" dirty="0">
                <a:solidFill>
                  <a:schemeClr val="tx2"/>
                </a:solidFill>
                <a:latin typeface="Arial"/>
                <a:cs typeface="Arial"/>
              </a:rPr>
              <a:t> </a:t>
            </a:r>
            <a:r>
              <a:rPr sz="2100" spc="-5" dirty="0">
                <a:solidFill>
                  <a:schemeClr val="tx2"/>
                </a:solidFill>
                <a:latin typeface="Arial"/>
                <a:cs typeface="Arial"/>
              </a:rPr>
              <a:t>consequence</a:t>
            </a:r>
            <a:r>
              <a:rPr sz="2100" dirty="0">
                <a:solidFill>
                  <a:schemeClr val="tx2"/>
                </a:solidFill>
                <a:latin typeface="Arial"/>
                <a:cs typeface="Arial"/>
              </a:rPr>
              <a:t> </a:t>
            </a:r>
            <a:r>
              <a:rPr sz="2100" spc="-5" dirty="0">
                <a:solidFill>
                  <a:schemeClr val="tx2"/>
                </a:solidFill>
                <a:latin typeface="Arial"/>
                <a:cs typeface="Arial"/>
              </a:rPr>
              <a:t>is</a:t>
            </a:r>
            <a:r>
              <a:rPr sz="2100" dirty="0">
                <a:solidFill>
                  <a:schemeClr val="tx2"/>
                </a:solidFill>
                <a:latin typeface="Arial"/>
                <a:cs typeface="Arial"/>
              </a:rPr>
              <a:t> for</a:t>
            </a:r>
            <a:r>
              <a:rPr sz="2100" spc="5" dirty="0">
                <a:solidFill>
                  <a:schemeClr val="tx2"/>
                </a:solidFill>
                <a:latin typeface="Arial"/>
                <a:cs typeface="Arial"/>
              </a:rPr>
              <a:t> </a:t>
            </a:r>
            <a:r>
              <a:rPr sz="2100" spc="-5" dirty="0">
                <a:solidFill>
                  <a:schemeClr val="tx2"/>
                </a:solidFill>
                <a:latin typeface="Arial"/>
                <a:cs typeface="Arial"/>
              </a:rPr>
              <a:t>a</a:t>
            </a:r>
            <a:r>
              <a:rPr sz="2100" dirty="0">
                <a:solidFill>
                  <a:schemeClr val="tx2"/>
                </a:solidFill>
                <a:latin typeface="Arial"/>
                <a:cs typeface="Arial"/>
              </a:rPr>
              <a:t> </a:t>
            </a:r>
            <a:r>
              <a:rPr sz="2100" spc="-5" dirty="0">
                <a:solidFill>
                  <a:schemeClr val="tx2"/>
                </a:solidFill>
                <a:latin typeface="Arial"/>
                <a:cs typeface="Arial"/>
              </a:rPr>
              <a:t>debtor</a:t>
            </a:r>
            <a:r>
              <a:rPr sz="2100" dirty="0">
                <a:solidFill>
                  <a:schemeClr val="tx2"/>
                </a:solidFill>
                <a:latin typeface="Arial"/>
                <a:cs typeface="Arial"/>
              </a:rPr>
              <a:t> </a:t>
            </a:r>
            <a:r>
              <a:rPr sz="2100" spc="-5" dirty="0">
                <a:solidFill>
                  <a:schemeClr val="tx2"/>
                </a:solidFill>
                <a:latin typeface="Arial"/>
                <a:cs typeface="Arial"/>
              </a:rPr>
              <a:t>who</a:t>
            </a:r>
            <a:r>
              <a:rPr sz="2100" dirty="0">
                <a:solidFill>
                  <a:schemeClr val="tx2"/>
                </a:solidFill>
                <a:latin typeface="Arial"/>
                <a:cs typeface="Arial"/>
              </a:rPr>
              <a:t> </a:t>
            </a:r>
            <a:r>
              <a:rPr sz="2100" spc="-5" dirty="0">
                <a:solidFill>
                  <a:schemeClr val="tx2"/>
                </a:solidFill>
                <a:latin typeface="Arial"/>
                <a:cs typeface="Arial"/>
              </a:rPr>
              <a:t>has</a:t>
            </a:r>
            <a:r>
              <a:rPr sz="2100" spc="570" dirty="0">
                <a:solidFill>
                  <a:schemeClr val="tx2"/>
                </a:solidFill>
                <a:latin typeface="Arial"/>
                <a:cs typeface="Arial"/>
              </a:rPr>
              <a:t> </a:t>
            </a:r>
            <a:r>
              <a:rPr sz="2100" spc="-5" dirty="0">
                <a:solidFill>
                  <a:schemeClr val="tx2"/>
                </a:solidFill>
                <a:latin typeface="Arial"/>
                <a:cs typeface="Arial"/>
              </a:rPr>
              <a:t>the </a:t>
            </a:r>
            <a:r>
              <a:rPr sz="2100" dirty="0">
                <a:solidFill>
                  <a:schemeClr val="tx2"/>
                </a:solidFill>
                <a:latin typeface="Arial"/>
                <a:cs typeface="Arial"/>
              </a:rPr>
              <a:t> </a:t>
            </a:r>
            <a:r>
              <a:rPr sz="2100" spc="-5" dirty="0">
                <a:solidFill>
                  <a:schemeClr val="tx2"/>
                </a:solidFill>
                <a:latin typeface="Arial"/>
                <a:cs typeface="Arial"/>
              </a:rPr>
              <a:t>means</a:t>
            </a:r>
            <a:r>
              <a:rPr sz="2100" dirty="0">
                <a:solidFill>
                  <a:schemeClr val="tx2"/>
                </a:solidFill>
                <a:latin typeface="Arial"/>
                <a:cs typeface="Arial"/>
              </a:rPr>
              <a:t> to</a:t>
            </a:r>
            <a:r>
              <a:rPr sz="2100" spc="5" dirty="0">
                <a:solidFill>
                  <a:schemeClr val="tx2"/>
                </a:solidFill>
                <a:latin typeface="Arial"/>
                <a:cs typeface="Arial"/>
              </a:rPr>
              <a:t> </a:t>
            </a:r>
            <a:r>
              <a:rPr sz="2100" spc="-5" dirty="0">
                <a:solidFill>
                  <a:schemeClr val="tx2"/>
                </a:solidFill>
                <a:latin typeface="Arial"/>
                <a:cs typeface="Arial"/>
              </a:rPr>
              <a:t>satisfy</a:t>
            </a:r>
            <a:r>
              <a:rPr sz="2100" dirty="0">
                <a:solidFill>
                  <a:schemeClr val="tx2"/>
                </a:solidFill>
                <a:latin typeface="Arial"/>
                <a:cs typeface="Arial"/>
              </a:rPr>
              <a:t> the</a:t>
            </a:r>
            <a:r>
              <a:rPr sz="2100" spc="5" dirty="0">
                <a:solidFill>
                  <a:schemeClr val="tx2"/>
                </a:solidFill>
                <a:latin typeface="Arial"/>
                <a:cs typeface="Arial"/>
              </a:rPr>
              <a:t> </a:t>
            </a:r>
            <a:r>
              <a:rPr sz="2100" spc="-10" dirty="0">
                <a:solidFill>
                  <a:schemeClr val="tx2"/>
                </a:solidFill>
                <a:latin typeface="Arial"/>
                <a:cs typeface="Arial"/>
              </a:rPr>
              <a:t>judgment</a:t>
            </a:r>
            <a:r>
              <a:rPr sz="2100" spc="-5" dirty="0">
                <a:solidFill>
                  <a:schemeClr val="tx2"/>
                </a:solidFill>
                <a:latin typeface="Arial"/>
                <a:cs typeface="Arial"/>
              </a:rPr>
              <a:t> but</a:t>
            </a:r>
            <a:r>
              <a:rPr sz="2100" dirty="0">
                <a:solidFill>
                  <a:schemeClr val="tx2"/>
                </a:solidFill>
                <a:latin typeface="Arial"/>
                <a:cs typeface="Arial"/>
              </a:rPr>
              <a:t> </a:t>
            </a:r>
            <a:r>
              <a:rPr sz="2100" spc="-5" dirty="0">
                <a:solidFill>
                  <a:schemeClr val="tx2"/>
                </a:solidFill>
                <a:latin typeface="Arial"/>
                <a:cs typeface="Arial"/>
              </a:rPr>
              <a:t>refuses</a:t>
            </a:r>
            <a:r>
              <a:rPr sz="2100" dirty="0">
                <a:solidFill>
                  <a:schemeClr val="tx2"/>
                </a:solidFill>
                <a:latin typeface="Arial"/>
                <a:cs typeface="Arial"/>
              </a:rPr>
              <a:t> to</a:t>
            </a:r>
            <a:r>
              <a:rPr sz="2100" spc="5" dirty="0">
                <a:solidFill>
                  <a:schemeClr val="tx2"/>
                </a:solidFill>
                <a:latin typeface="Arial"/>
                <a:cs typeface="Arial"/>
              </a:rPr>
              <a:t> </a:t>
            </a:r>
            <a:r>
              <a:rPr sz="2100" spc="-10" dirty="0">
                <a:solidFill>
                  <a:schemeClr val="tx2"/>
                </a:solidFill>
                <a:latin typeface="Arial"/>
                <a:cs typeface="Arial"/>
              </a:rPr>
              <a:t>so</a:t>
            </a:r>
            <a:r>
              <a:rPr sz="2100" spc="-5" dirty="0">
                <a:solidFill>
                  <a:schemeClr val="tx2"/>
                </a:solidFill>
                <a:latin typeface="Arial"/>
                <a:cs typeface="Arial"/>
              </a:rPr>
              <a:t> do</a:t>
            </a:r>
            <a:r>
              <a:rPr sz="2100" spc="570" dirty="0">
                <a:solidFill>
                  <a:schemeClr val="tx2"/>
                </a:solidFill>
                <a:latin typeface="Arial"/>
                <a:cs typeface="Arial"/>
              </a:rPr>
              <a:t> </a:t>
            </a:r>
            <a:r>
              <a:rPr sz="2100" spc="-5" dirty="0">
                <a:solidFill>
                  <a:schemeClr val="tx2"/>
                </a:solidFill>
                <a:latin typeface="Arial"/>
                <a:cs typeface="Arial"/>
              </a:rPr>
              <a:t>and</a:t>
            </a:r>
            <a:r>
              <a:rPr sz="2100" spc="575" dirty="0">
                <a:solidFill>
                  <a:schemeClr val="tx2"/>
                </a:solidFill>
                <a:latin typeface="Arial"/>
                <a:cs typeface="Arial"/>
              </a:rPr>
              <a:t> </a:t>
            </a:r>
            <a:r>
              <a:rPr sz="2100" spc="-10" dirty="0">
                <a:solidFill>
                  <a:schemeClr val="tx2"/>
                </a:solidFill>
                <a:latin typeface="Arial"/>
                <a:cs typeface="Arial"/>
              </a:rPr>
              <a:t>not </a:t>
            </a:r>
            <a:r>
              <a:rPr sz="2100" spc="-575" dirty="0">
                <a:solidFill>
                  <a:schemeClr val="tx2"/>
                </a:solidFill>
                <a:latin typeface="Arial"/>
                <a:cs typeface="Arial"/>
              </a:rPr>
              <a:t> </a:t>
            </a:r>
            <a:r>
              <a:rPr sz="2100" spc="-5" dirty="0">
                <a:solidFill>
                  <a:schemeClr val="tx2"/>
                </a:solidFill>
                <a:latin typeface="Arial"/>
                <a:cs typeface="Arial"/>
              </a:rPr>
              <a:t>where</a:t>
            </a:r>
            <a:r>
              <a:rPr sz="2100" spc="-10" dirty="0">
                <a:solidFill>
                  <a:schemeClr val="tx2"/>
                </a:solidFill>
                <a:latin typeface="Arial"/>
                <a:cs typeface="Arial"/>
              </a:rPr>
              <a:t> </a:t>
            </a:r>
            <a:r>
              <a:rPr sz="2100" dirty="0">
                <a:solidFill>
                  <a:schemeClr val="tx2"/>
                </a:solidFill>
                <a:latin typeface="Arial"/>
                <a:cs typeface="Arial"/>
              </a:rPr>
              <a:t>such</a:t>
            </a:r>
            <a:r>
              <a:rPr sz="2100" spc="-10" dirty="0">
                <a:solidFill>
                  <a:schemeClr val="tx2"/>
                </a:solidFill>
                <a:latin typeface="Arial"/>
                <a:cs typeface="Arial"/>
              </a:rPr>
              <a:t> </a:t>
            </a:r>
            <a:r>
              <a:rPr sz="2100" spc="-5" dirty="0">
                <a:solidFill>
                  <a:schemeClr val="tx2"/>
                </a:solidFill>
                <a:latin typeface="Arial"/>
                <a:cs typeface="Arial"/>
              </a:rPr>
              <a:t>default arises</a:t>
            </a:r>
            <a:r>
              <a:rPr sz="2100" spc="-20" dirty="0">
                <a:solidFill>
                  <a:schemeClr val="tx2"/>
                </a:solidFill>
                <a:latin typeface="Arial"/>
                <a:cs typeface="Arial"/>
              </a:rPr>
              <a:t> </a:t>
            </a:r>
            <a:r>
              <a:rPr sz="2100" spc="-5" dirty="0">
                <a:solidFill>
                  <a:schemeClr val="tx2"/>
                </a:solidFill>
                <a:latin typeface="Arial"/>
                <a:cs typeface="Arial"/>
              </a:rPr>
              <a:t>out</a:t>
            </a:r>
            <a:r>
              <a:rPr sz="2100" spc="5" dirty="0">
                <a:solidFill>
                  <a:schemeClr val="tx2"/>
                </a:solidFill>
                <a:latin typeface="Arial"/>
                <a:cs typeface="Arial"/>
              </a:rPr>
              <a:t> </a:t>
            </a:r>
            <a:r>
              <a:rPr sz="2100" spc="-5" dirty="0">
                <a:solidFill>
                  <a:schemeClr val="tx2"/>
                </a:solidFill>
                <a:latin typeface="Arial"/>
                <a:cs typeface="Arial"/>
              </a:rPr>
              <a:t>of</a:t>
            </a:r>
            <a:r>
              <a:rPr sz="2100" spc="5" dirty="0">
                <a:solidFill>
                  <a:schemeClr val="tx2"/>
                </a:solidFill>
                <a:latin typeface="Arial"/>
                <a:cs typeface="Arial"/>
              </a:rPr>
              <a:t> </a:t>
            </a:r>
            <a:r>
              <a:rPr sz="2100" spc="-5" dirty="0">
                <a:solidFill>
                  <a:schemeClr val="tx2"/>
                </a:solidFill>
                <a:latin typeface="Arial"/>
                <a:cs typeface="Arial"/>
              </a:rPr>
              <a:t>poverty.</a:t>
            </a:r>
            <a:endParaRPr sz="2100" dirty="0">
              <a:solidFill>
                <a:schemeClr val="tx2"/>
              </a:solidFill>
              <a:latin typeface="Arial"/>
              <a:cs typeface="Arial"/>
            </a:endParaRPr>
          </a:p>
          <a:p>
            <a:pPr>
              <a:lnSpc>
                <a:spcPct val="100000"/>
              </a:lnSpc>
              <a:spcBef>
                <a:spcPts val="45"/>
              </a:spcBef>
              <a:buClr>
                <a:srgbClr val="336666"/>
              </a:buClr>
            </a:pPr>
            <a:endParaRPr sz="2600" dirty="0">
              <a:solidFill>
                <a:schemeClr val="tx2"/>
              </a:solidFill>
              <a:latin typeface="Arial"/>
              <a:cs typeface="Arial"/>
            </a:endParaRPr>
          </a:p>
          <a:p>
            <a:pPr marL="355600" marR="5080" indent="-342900" algn="just">
              <a:lnSpc>
                <a:spcPct val="80000"/>
              </a:lnSpc>
              <a:buClr>
                <a:srgbClr val="336666"/>
              </a:buClr>
              <a:buSzPct val="69047"/>
              <a:buFont typeface="Wingdings"/>
              <a:buChar char=""/>
              <a:tabLst>
                <a:tab pos="355600" algn="l"/>
              </a:tabLst>
            </a:pPr>
            <a:r>
              <a:rPr sz="2100" dirty="0">
                <a:solidFill>
                  <a:schemeClr val="tx2"/>
                </a:solidFill>
                <a:latin typeface="Arial"/>
                <a:cs typeface="Arial"/>
              </a:rPr>
              <a:t>The </a:t>
            </a:r>
            <a:r>
              <a:rPr sz="2100" spc="-5" dirty="0">
                <a:solidFill>
                  <a:schemeClr val="tx2"/>
                </a:solidFill>
                <a:latin typeface="Arial"/>
                <a:cs typeface="Arial"/>
              </a:rPr>
              <a:t>judgment debtor is summoned to </a:t>
            </a:r>
            <a:r>
              <a:rPr sz="2100" dirty="0">
                <a:solidFill>
                  <a:schemeClr val="tx2"/>
                </a:solidFill>
                <a:latin typeface="Arial"/>
                <a:cs typeface="Arial"/>
              </a:rPr>
              <a:t>court </a:t>
            </a:r>
            <a:r>
              <a:rPr sz="2100" spc="-5" dirty="0">
                <a:solidFill>
                  <a:schemeClr val="tx2"/>
                </a:solidFill>
                <a:latin typeface="Arial"/>
                <a:cs typeface="Arial"/>
              </a:rPr>
              <a:t>and examined orally </a:t>
            </a:r>
            <a:r>
              <a:rPr sz="2100" dirty="0">
                <a:solidFill>
                  <a:schemeClr val="tx2"/>
                </a:solidFill>
                <a:latin typeface="Arial"/>
                <a:cs typeface="Arial"/>
              </a:rPr>
              <a:t> </a:t>
            </a:r>
            <a:r>
              <a:rPr sz="2100" spc="-5" dirty="0">
                <a:solidFill>
                  <a:schemeClr val="tx2"/>
                </a:solidFill>
                <a:latin typeface="Arial"/>
                <a:cs typeface="Arial"/>
              </a:rPr>
              <a:t>on oath in court as </a:t>
            </a:r>
            <a:r>
              <a:rPr sz="2100" dirty="0">
                <a:solidFill>
                  <a:schemeClr val="tx2"/>
                </a:solidFill>
                <a:latin typeface="Arial"/>
                <a:cs typeface="Arial"/>
              </a:rPr>
              <a:t>to </a:t>
            </a:r>
            <a:r>
              <a:rPr sz="2100" spc="-10" dirty="0">
                <a:solidFill>
                  <a:schemeClr val="tx2"/>
                </a:solidFill>
                <a:latin typeface="Arial"/>
                <a:cs typeface="Arial"/>
              </a:rPr>
              <a:t>his </a:t>
            </a:r>
            <a:r>
              <a:rPr sz="2100" spc="-5" dirty="0">
                <a:solidFill>
                  <a:schemeClr val="tx2"/>
                </a:solidFill>
                <a:latin typeface="Arial"/>
                <a:cs typeface="Arial"/>
              </a:rPr>
              <a:t>means and </a:t>
            </a:r>
            <a:r>
              <a:rPr sz="2100" dirty="0">
                <a:solidFill>
                  <a:schemeClr val="tx2"/>
                </a:solidFill>
                <a:latin typeface="Arial"/>
                <a:cs typeface="Arial"/>
              </a:rPr>
              <a:t>if the </a:t>
            </a:r>
            <a:r>
              <a:rPr sz="2100" spc="-5" dirty="0">
                <a:solidFill>
                  <a:schemeClr val="tx2"/>
                </a:solidFill>
                <a:latin typeface="Arial"/>
                <a:cs typeface="Arial"/>
              </a:rPr>
              <a:t>court </a:t>
            </a:r>
            <a:r>
              <a:rPr sz="2100" spc="-10" dirty="0">
                <a:solidFill>
                  <a:schemeClr val="tx2"/>
                </a:solidFill>
                <a:latin typeface="Arial"/>
                <a:cs typeface="Arial"/>
              </a:rPr>
              <a:t>is </a:t>
            </a:r>
            <a:r>
              <a:rPr sz="2100" spc="-5" dirty="0">
                <a:solidFill>
                  <a:schemeClr val="tx2"/>
                </a:solidFill>
                <a:latin typeface="Arial"/>
                <a:cs typeface="Arial"/>
              </a:rPr>
              <a:t>satisfied of </a:t>
            </a:r>
            <a:r>
              <a:rPr sz="2100" spc="-10" dirty="0">
                <a:solidFill>
                  <a:schemeClr val="tx2"/>
                </a:solidFill>
                <a:latin typeface="Arial"/>
                <a:cs typeface="Arial"/>
              </a:rPr>
              <a:t>his </a:t>
            </a:r>
            <a:r>
              <a:rPr sz="2100" spc="-5" dirty="0">
                <a:solidFill>
                  <a:schemeClr val="tx2"/>
                </a:solidFill>
                <a:latin typeface="Arial"/>
                <a:cs typeface="Arial"/>
              </a:rPr>
              <a:t> ability </a:t>
            </a:r>
            <a:r>
              <a:rPr sz="2100" dirty="0">
                <a:solidFill>
                  <a:schemeClr val="tx2"/>
                </a:solidFill>
                <a:latin typeface="Arial"/>
                <a:cs typeface="Arial"/>
              </a:rPr>
              <a:t>to </a:t>
            </a:r>
            <a:r>
              <a:rPr sz="2100" spc="-10" dirty="0">
                <a:solidFill>
                  <a:schemeClr val="tx2"/>
                </a:solidFill>
                <a:latin typeface="Arial"/>
                <a:cs typeface="Arial"/>
              </a:rPr>
              <a:t>pay, </a:t>
            </a:r>
            <a:r>
              <a:rPr sz="2100" dirty="0">
                <a:solidFill>
                  <a:schemeClr val="tx2"/>
                </a:solidFill>
                <a:latin typeface="Arial"/>
                <a:cs typeface="Arial"/>
              </a:rPr>
              <a:t>may </a:t>
            </a:r>
            <a:r>
              <a:rPr sz="2100" spc="-5" dirty="0">
                <a:solidFill>
                  <a:schemeClr val="tx2"/>
                </a:solidFill>
                <a:latin typeface="Arial"/>
                <a:cs typeface="Arial"/>
              </a:rPr>
              <a:t>commit </a:t>
            </a:r>
            <a:r>
              <a:rPr sz="2100" dirty="0">
                <a:solidFill>
                  <a:schemeClr val="tx2"/>
                </a:solidFill>
                <a:latin typeface="Arial"/>
                <a:cs typeface="Arial"/>
              </a:rPr>
              <a:t>the </a:t>
            </a:r>
            <a:r>
              <a:rPr sz="2100" spc="-10" dirty="0">
                <a:solidFill>
                  <a:schemeClr val="tx2"/>
                </a:solidFill>
                <a:latin typeface="Arial"/>
                <a:cs typeface="Arial"/>
              </a:rPr>
              <a:t>judgment </a:t>
            </a:r>
            <a:r>
              <a:rPr sz="2100" spc="-5" dirty="0">
                <a:solidFill>
                  <a:schemeClr val="tx2"/>
                </a:solidFill>
                <a:latin typeface="Arial"/>
                <a:cs typeface="Arial"/>
              </a:rPr>
              <a:t>debtor to prison for </a:t>
            </a:r>
            <a:r>
              <a:rPr sz="2100" spc="-10" dirty="0">
                <a:solidFill>
                  <a:schemeClr val="tx2"/>
                </a:solidFill>
                <a:latin typeface="Arial"/>
                <a:cs typeface="Arial"/>
              </a:rPr>
              <a:t>any </a:t>
            </a:r>
            <a:r>
              <a:rPr sz="2100" spc="-5" dirty="0">
                <a:solidFill>
                  <a:schemeClr val="tx2"/>
                </a:solidFill>
                <a:latin typeface="Arial"/>
                <a:cs typeface="Arial"/>
              </a:rPr>
              <a:t> </a:t>
            </a:r>
            <a:r>
              <a:rPr sz="2100" dirty="0">
                <a:solidFill>
                  <a:schemeClr val="tx2"/>
                </a:solidFill>
                <a:latin typeface="Arial"/>
                <a:cs typeface="Arial"/>
              </a:rPr>
              <a:t>term </a:t>
            </a:r>
            <a:r>
              <a:rPr sz="2100" spc="-5" dirty="0">
                <a:solidFill>
                  <a:schemeClr val="tx2"/>
                </a:solidFill>
                <a:latin typeface="Arial"/>
                <a:cs typeface="Arial"/>
              </a:rPr>
              <a:t>not exceeding </a:t>
            </a:r>
            <a:r>
              <a:rPr sz="2100" dirty="0">
                <a:solidFill>
                  <a:schemeClr val="tx2"/>
                </a:solidFill>
                <a:latin typeface="Arial"/>
                <a:cs typeface="Arial"/>
              </a:rPr>
              <a:t>six </a:t>
            </a:r>
            <a:r>
              <a:rPr sz="2100" spc="-10" dirty="0">
                <a:solidFill>
                  <a:schemeClr val="tx2"/>
                </a:solidFill>
                <a:latin typeface="Arial"/>
                <a:cs typeface="Arial"/>
              </a:rPr>
              <a:t>weeks </a:t>
            </a:r>
            <a:r>
              <a:rPr sz="2100" spc="-5" dirty="0">
                <a:solidFill>
                  <a:schemeClr val="tx2"/>
                </a:solidFill>
                <a:latin typeface="Arial"/>
                <a:cs typeface="Arial"/>
              </a:rPr>
              <a:t>or order an attachment and sale of </a:t>
            </a:r>
            <a:r>
              <a:rPr sz="2100" dirty="0">
                <a:solidFill>
                  <a:schemeClr val="tx2"/>
                </a:solidFill>
                <a:latin typeface="Arial"/>
                <a:cs typeface="Arial"/>
              </a:rPr>
              <a:t> the</a:t>
            </a:r>
            <a:r>
              <a:rPr sz="2100" spc="-5" dirty="0">
                <a:solidFill>
                  <a:schemeClr val="tx2"/>
                </a:solidFill>
                <a:latin typeface="Arial"/>
                <a:cs typeface="Arial"/>
              </a:rPr>
              <a:t> judgment</a:t>
            </a:r>
            <a:r>
              <a:rPr sz="2100" spc="-10" dirty="0">
                <a:solidFill>
                  <a:schemeClr val="tx2"/>
                </a:solidFill>
                <a:latin typeface="Arial"/>
                <a:cs typeface="Arial"/>
              </a:rPr>
              <a:t> </a:t>
            </a:r>
            <a:r>
              <a:rPr sz="2100" spc="-5" dirty="0">
                <a:solidFill>
                  <a:schemeClr val="tx2"/>
                </a:solidFill>
                <a:latin typeface="Arial"/>
                <a:cs typeface="Arial"/>
              </a:rPr>
              <a:t>debtor's</a:t>
            </a:r>
            <a:r>
              <a:rPr sz="2100" spc="10" dirty="0">
                <a:solidFill>
                  <a:schemeClr val="tx2"/>
                </a:solidFill>
                <a:latin typeface="Arial"/>
                <a:cs typeface="Arial"/>
              </a:rPr>
              <a:t> </a:t>
            </a:r>
            <a:r>
              <a:rPr sz="2100" spc="-5" dirty="0">
                <a:solidFill>
                  <a:schemeClr val="tx2"/>
                </a:solidFill>
                <a:latin typeface="Arial"/>
                <a:cs typeface="Arial"/>
              </a:rPr>
              <a:t>property.</a:t>
            </a:r>
            <a:r>
              <a:rPr sz="2100" dirty="0">
                <a:solidFill>
                  <a:schemeClr val="tx2"/>
                </a:solidFill>
                <a:latin typeface="Arial"/>
                <a:cs typeface="Arial"/>
              </a:rPr>
              <a:t> </a:t>
            </a:r>
            <a:r>
              <a:rPr sz="2100" b="1" dirty="0">
                <a:solidFill>
                  <a:schemeClr val="tx2"/>
                </a:solidFill>
                <a:latin typeface="Arial"/>
                <a:cs typeface="Arial"/>
              </a:rPr>
              <a:t>Section</a:t>
            </a:r>
            <a:r>
              <a:rPr sz="2100" b="1" spc="-15" dirty="0">
                <a:solidFill>
                  <a:schemeClr val="tx2"/>
                </a:solidFill>
                <a:latin typeface="Arial"/>
                <a:cs typeface="Arial"/>
              </a:rPr>
              <a:t> </a:t>
            </a:r>
            <a:r>
              <a:rPr sz="2100" b="1" spc="-5" dirty="0">
                <a:solidFill>
                  <a:schemeClr val="tx2"/>
                </a:solidFill>
                <a:latin typeface="Arial"/>
                <a:cs typeface="Arial"/>
              </a:rPr>
              <a:t>63</a:t>
            </a:r>
            <a:r>
              <a:rPr sz="2100" b="1" spc="-15" dirty="0">
                <a:solidFill>
                  <a:schemeClr val="tx2"/>
                </a:solidFill>
                <a:latin typeface="Arial"/>
                <a:cs typeface="Arial"/>
              </a:rPr>
              <a:t> </a:t>
            </a:r>
            <a:r>
              <a:rPr sz="2100" b="1" dirty="0">
                <a:solidFill>
                  <a:schemeClr val="tx2"/>
                </a:solidFill>
                <a:latin typeface="Arial"/>
                <a:cs typeface="Arial"/>
              </a:rPr>
              <a:t>SCPA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54607" y="671525"/>
            <a:ext cx="4530725" cy="605790"/>
          </a:xfrm>
          <a:prstGeom prst="rect">
            <a:avLst/>
          </a:prstGeom>
        </p:spPr>
        <p:txBody>
          <a:bodyPr vert="horz" wrap="square" lIns="0" tIns="13335" rIns="0" bIns="0" rtlCol="0">
            <a:spAutoFit/>
          </a:bodyPr>
          <a:lstStyle/>
          <a:p>
            <a:pPr marL="12700">
              <a:lnSpc>
                <a:spcPct val="100000"/>
              </a:lnSpc>
              <a:spcBef>
                <a:spcPts val="105"/>
              </a:spcBef>
            </a:pPr>
            <a:r>
              <a:rPr dirty="0"/>
              <a:t>Writ</a:t>
            </a:r>
            <a:r>
              <a:rPr spc="-65" dirty="0"/>
              <a:t> </a:t>
            </a:r>
            <a:r>
              <a:rPr dirty="0"/>
              <a:t>of</a:t>
            </a:r>
            <a:r>
              <a:rPr spc="-60" dirty="0"/>
              <a:t> </a:t>
            </a:r>
            <a:r>
              <a:rPr dirty="0"/>
              <a:t>Sequestration</a:t>
            </a:r>
          </a:p>
        </p:txBody>
      </p:sp>
      <p:sp>
        <p:nvSpPr>
          <p:cNvPr id="3" name="object 3"/>
          <p:cNvSpPr txBox="1"/>
          <p:nvPr/>
        </p:nvSpPr>
        <p:spPr>
          <a:xfrm>
            <a:off x="535940" y="1610614"/>
            <a:ext cx="8074025" cy="5815695"/>
          </a:xfrm>
          <a:prstGeom prst="rect">
            <a:avLst/>
          </a:prstGeom>
        </p:spPr>
        <p:txBody>
          <a:bodyPr vert="horz" wrap="square" lIns="0" tIns="67310" rIns="0" bIns="0" rtlCol="0">
            <a:spAutoFit/>
          </a:bodyPr>
          <a:lstStyle/>
          <a:p>
            <a:pPr marL="355600" marR="5080" indent="-342900" algn="just">
              <a:lnSpc>
                <a:spcPct val="80000"/>
              </a:lnSpc>
              <a:spcBef>
                <a:spcPts val="530"/>
              </a:spcBef>
              <a:buClr>
                <a:srgbClr val="336666"/>
              </a:buClr>
              <a:buSzPct val="69444"/>
              <a:buFont typeface="Wingdings"/>
              <a:buChar char=""/>
              <a:tabLst>
                <a:tab pos="355600" algn="l"/>
              </a:tabLst>
            </a:pPr>
            <a:r>
              <a:rPr sz="2000" spc="-5" dirty="0">
                <a:solidFill>
                  <a:srgbClr val="002060"/>
                </a:solidFill>
                <a:latin typeface="Arial"/>
                <a:cs typeface="Arial"/>
              </a:rPr>
              <a:t>Execution</a:t>
            </a:r>
            <a:r>
              <a:rPr sz="2000" dirty="0">
                <a:solidFill>
                  <a:srgbClr val="002060"/>
                </a:solidFill>
                <a:latin typeface="Arial"/>
                <a:cs typeface="Arial"/>
              </a:rPr>
              <a:t> </a:t>
            </a:r>
            <a:r>
              <a:rPr sz="2000" spc="-5" dirty="0">
                <a:solidFill>
                  <a:srgbClr val="002060"/>
                </a:solidFill>
                <a:latin typeface="Arial"/>
                <a:cs typeface="Arial"/>
              </a:rPr>
              <a:t>of</a:t>
            </a:r>
            <a:r>
              <a:rPr sz="2000" dirty="0">
                <a:solidFill>
                  <a:srgbClr val="002060"/>
                </a:solidFill>
                <a:latin typeface="Arial"/>
                <a:cs typeface="Arial"/>
              </a:rPr>
              <a:t> </a:t>
            </a:r>
            <a:r>
              <a:rPr sz="2000" spc="-5" dirty="0">
                <a:solidFill>
                  <a:srgbClr val="002060"/>
                </a:solidFill>
                <a:latin typeface="Arial"/>
                <a:cs typeface="Arial"/>
              </a:rPr>
              <a:t>judgment</a:t>
            </a:r>
            <a:r>
              <a:rPr sz="2000" dirty="0">
                <a:solidFill>
                  <a:srgbClr val="002060"/>
                </a:solidFill>
                <a:latin typeface="Arial"/>
                <a:cs typeface="Arial"/>
              </a:rPr>
              <a:t> by</a:t>
            </a:r>
            <a:r>
              <a:rPr sz="2000" spc="5" dirty="0">
                <a:solidFill>
                  <a:srgbClr val="002060"/>
                </a:solidFill>
                <a:latin typeface="Arial"/>
                <a:cs typeface="Arial"/>
              </a:rPr>
              <a:t> </a:t>
            </a:r>
            <a:r>
              <a:rPr sz="2000" spc="-10" dirty="0">
                <a:solidFill>
                  <a:srgbClr val="002060"/>
                </a:solidFill>
                <a:latin typeface="Arial"/>
                <a:cs typeface="Arial"/>
              </a:rPr>
              <a:t>writ</a:t>
            </a:r>
            <a:r>
              <a:rPr sz="2000" spc="-5" dirty="0">
                <a:solidFill>
                  <a:srgbClr val="002060"/>
                </a:solidFill>
                <a:latin typeface="Arial"/>
                <a:cs typeface="Arial"/>
              </a:rPr>
              <a:t> of</a:t>
            </a:r>
            <a:r>
              <a:rPr sz="2000" dirty="0">
                <a:solidFill>
                  <a:srgbClr val="002060"/>
                </a:solidFill>
                <a:latin typeface="Arial"/>
                <a:cs typeface="Arial"/>
              </a:rPr>
              <a:t> </a:t>
            </a:r>
            <a:r>
              <a:rPr sz="2000" spc="-5" dirty="0">
                <a:solidFill>
                  <a:srgbClr val="002060"/>
                </a:solidFill>
                <a:latin typeface="Arial"/>
                <a:cs typeface="Arial"/>
              </a:rPr>
              <a:t>sequestration</a:t>
            </a:r>
            <a:r>
              <a:rPr sz="2000" dirty="0">
                <a:solidFill>
                  <a:srgbClr val="002060"/>
                </a:solidFill>
                <a:latin typeface="Arial"/>
                <a:cs typeface="Arial"/>
              </a:rPr>
              <a:t> </a:t>
            </a:r>
            <a:r>
              <a:rPr sz="2000" spc="-5" dirty="0">
                <a:solidFill>
                  <a:srgbClr val="002060"/>
                </a:solidFill>
                <a:latin typeface="Arial"/>
                <a:cs typeface="Arial"/>
              </a:rPr>
              <a:t>is</a:t>
            </a:r>
            <a:r>
              <a:rPr sz="2000" dirty="0">
                <a:solidFill>
                  <a:srgbClr val="002060"/>
                </a:solidFill>
                <a:latin typeface="Arial"/>
                <a:cs typeface="Arial"/>
              </a:rPr>
              <a:t> </a:t>
            </a:r>
            <a:r>
              <a:rPr sz="2000" spc="-5" dirty="0">
                <a:solidFill>
                  <a:srgbClr val="002060"/>
                </a:solidFill>
                <a:latin typeface="Arial"/>
                <a:cs typeface="Arial"/>
              </a:rPr>
              <a:t>directed</a:t>
            </a:r>
            <a:r>
              <a:rPr sz="2000" dirty="0">
                <a:solidFill>
                  <a:srgbClr val="002060"/>
                </a:solidFill>
                <a:latin typeface="Arial"/>
                <a:cs typeface="Arial"/>
              </a:rPr>
              <a:t> </a:t>
            </a:r>
            <a:r>
              <a:rPr sz="2000" spc="-5" dirty="0">
                <a:solidFill>
                  <a:srgbClr val="002060"/>
                </a:solidFill>
                <a:latin typeface="Arial"/>
                <a:cs typeface="Arial"/>
              </a:rPr>
              <a:t>against</a:t>
            </a:r>
            <a:r>
              <a:rPr sz="2000" dirty="0">
                <a:solidFill>
                  <a:srgbClr val="002060"/>
                </a:solidFill>
                <a:latin typeface="Arial"/>
                <a:cs typeface="Arial"/>
              </a:rPr>
              <a:t> the </a:t>
            </a:r>
            <a:r>
              <a:rPr sz="2000" spc="5" dirty="0">
                <a:solidFill>
                  <a:srgbClr val="002060"/>
                </a:solidFill>
                <a:latin typeface="Arial"/>
                <a:cs typeface="Arial"/>
              </a:rPr>
              <a:t> </a:t>
            </a:r>
            <a:r>
              <a:rPr sz="2000" dirty="0">
                <a:solidFill>
                  <a:srgbClr val="002060"/>
                </a:solidFill>
                <a:latin typeface="Arial"/>
                <a:cs typeface="Arial"/>
              </a:rPr>
              <a:t>movable </a:t>
            </a:r>
            <a:r>
              <a:rPr sz="2000" spc="-10" dirty="0">
                <a:solidFill>
                  <a:srgbClr val="002060"/>
                </a:solidFill>
                <a:latin typeface="Arial"/>
                <a:cs typeface="Arial"/>
              </a:rPr>
              <a:t>and </a:t>
            </a:r>
            <a:r>
              <a:rPr sz="2000" spc="-5" dirty="0">
                <a:solidFill>
                  <a:srgbClr val="002060"/>
                </a:solidFill>
                <a:latin typeface="Arial"/>
                <a:cs typeface="Arial"/>
              </a:rPr>
              <a:t>immovable properties of </a:t>
            </a:r>
            <a:r>
              <a:rPr sz="2000" dirty="0">
                <a:solidFill>
                  <a:srgbClr val="002060"/>
                </a:solidFill>
                <a:latin typeface="Arial"/>
                <a:cs typeface="Arial"/>
              </a:rPr>
              <a:t>the </a:t>
            </a:r>
            <a:r>
              <a:rPr sz="2000" spc="-10" dirty="0">
                <a:solidFill>
                  <a:srgbClr val="002060"/>
                </a:solidFill>
                <a:latin typeface="Arial"/>
                <a:cs typeface="Arial"/>
              </a:rPr>
              <a:t>judgment </a:t>
            </a:r>
            <a:r>
              <a:rPr sz="2000" spc="-5" dirty="0">
                <a:solidFill>
                  <a:srgbClr val="002060"/>
                </a:solidFill>
                <a:latin typeface="Arial"/>
                <a:cs typeface="Arial"/>
              </a:rPr>
              <a:t>debtor, </a:t>
            </a:r>
            <a:r>
              <a:rPr sz="2000" spc="-10" dirty="0">
                <a:solidFill>
                  <a:srgbClr val="002060"/>
                </a:solidFill>
                <a:latin typeface="Arial"/>
                <a:cs typeface="Arial"/>
              </a:rPr>
              <a:t>but not with </a:t>
            </a:r>
            <a:r>
              <a:rPr sz="2000" dirty="0">
                <a:solidFill>
                  <a:srgbClr val="002060"/>
                </a:solidFill>
                <a:latin typeface="Arial"/>
                <a:cs typeface="Arial"/>
              </a:rPr>
              <a:t>a </a:t>
            </a:r>
            <a:r>
              <a:rPr sz="2000" spc="5" dirty="0">
                <a:solidFill>
                  <a:srgbClr val="002060"/>
                </a:solidFill>
                <a:latin typeface="Arial"/>
                <a:cs typeface="Arial"/>
              </a:rPr>
              <a:t> </a:t>
            </a:r>
            <a:r>
              <a:rPr sz="2000" dirty="0">
                <a:solidFill>
                  <a:srgbClr val="002060"/>
                </a:solidFill>
                <a:latin typeface="Arial"/>
                <a:cs typeface="Arial"/>
              </a:rPr>
              <a:t>view to </a:t>
            </a:r>
            <a:r>
              <a:rPr sz="2000" spc="-5" dirty="0">
                <a:solidFill>
                  <a:srgbClr val="002060"/>
                </a:solidFill>
                <a:latin typeface="Arial"/>
                <a:cs typeface="Arial"/>
              </a:rPr>
              <a:t>their sale as in </a:t>
            </a:r>
            <a:r>
              <a:rPr sz="2000" dirty="0">
                <a:solidFill>
                  <a:srgbClr val="002060"/>
                </a:solidFill>
                <a:latin typeface="Arial"/>
                <a:cs typeface="Arial"/>
              </a:rPr>
              <a:t>the </a:t>
            </a:r>
            <a:r>
              <a:rPr sz="2000" spc="-5" dirty="0">
                <a:solidFill>
                  <a:srgbClr val="002060"/>
                </a:solidFill>
                <a:latin typeface="Arial"/>
                <a:cs typeface="Arial"/>
              </a:rPr>
              <a:t>case of </a:t>
            </a:r>
            <a:r>
              <a:rPr sz="2000" spc="-10" dirty="0">
                <a:solidFill>
                  <a:srgbClr val="002060"/>
                </a:solidFill>
                <a:latin typeface="Arial"/>
                <a:cs typeface="Arial"/>
              </a:rPr>
              <a:t>writ </a:t>
            </a:r>
            <a:r>
              <a:rPr sz="2000" spc="-5" dirty="0">
                <a:solidFill>
                  <a:srgbClr val="002060"/>
                </a:solidFill>
                <a:latin typeface="Arial"/>
                <a:cs typeface="Arial"/>
              </a:rPr>
              <a:t>of fifa. </a:t>
            </a:r>
            <a:r>
              <a:rPr sz="2000" dirty="0">
                <a:solidFill>
                  <a:srgbClr val="002060"/>
                </a:solidFill>
                <a:latin typeface="Arial"/>
                <a:cs typeface="Arial"/>
              </a:rPr>
              <a:t>The </a:t>
            </a:r>
            <a:r>
              <a:rPr sz="2000" spc="-5" dirty="0">
                <a:solidFill>
                  <a:srgbClr val="002060"/>
                </a:solidFill>
                <a:latin typeface="Arial"/>
                <a:cs typeface="Arial"/>
              </a:rPr>
              <a:t>circumstances </a:t>
            </a:r>
            <a:r>
              <a:rPr sz="2000" dirty="0">
                <a:solidFill>
                  <a:srgbClr val="002060"/>
                </a:solidFill>
                <a:latin typeface="Arial"/>
                <a:cs typeface="Arial"/>
              </a:rPr>
              <a:t>under </a:t>
            </a:r>
            <a:r>
              <a:rPr sz="2000" spc="5" dirty="0">
                <a:solidFill>
                  <a:srgbClr val="002060"/>
                </a:solidFill>
                <a:latin typeface="Arial"/>
                <a:cs typeface="Arial"/>
              </a:rPr>
              <a:t> </a:t>
            </a:r>
            <a:r>
              <a:rPr sz="2000" spc="-15" dirty="0">
                <a:solidFill>
                  <a:srgbClr val="002060"/>
                </a:solidFill>
                <a:latin typeface="Arial"/>
                <a:cs typeface="Arial"/>
              </a:rPr>
              <a:t>which</a:t>
            </a:r>
            <a:r>
              <a:rPr sz="2000" spc="40" dirty="0">
                <a:solidFill>
                  <a:srgbClr val="002060"/>
                </a:solidFill>
                <a:latin typeface="Arial"/>
                <a:cs typeface="Arial"/>
              </a:rPr>
              <a:t> </a:t>
            </a:r>
            <a:r>
              <a:rPr sz="2000" spc="-5" dirty="0">
                <a:solidFill>
                  <a:srgbClr val="002060"/>
                </a:solidFill>
                <a:latin typeface="Arial"/>
                <a:cs typeface="Arial"/>
              </a:rPr>
              <a:t>a </a:t>
            </a:r>
            <a:r>
              <a:rPr sz="2000" spc="-15" dirty="0">
                <a:solidFill>
                  <a:srgbClr val="002060"/>
                </a:solidFill>
                <a:latin typeface="Arial"/>
                <a:cs typeface="Arial"/>
              </a:rPr>
              <a:t>writ</a:t>
            </a:r>
            <a:r>
              <a:rPr sz="2000" spc="40" dirty="0">
                <a:solidFill>
                  <a:srgbClr val="002060"/>
                </a:solidFill>
                <a:latin typeface="Arial"/>
                <a:cs typeface="Arial"/>
              </a:rPr>
              <a:t> </a:t>
            </a:r>
            <a:r>
              <a:rPr sz="2000" spc="-5" dirty="0">
                <a:solidFill>
                  <a:srgbClr val="002060"/>
                </a:solidFill>
                <a:latin typeface="Arial"/>
                <a:cs typeface="Arial"/>
              </a:rPr>
              <a:t>of</a:t>
            </a:r>
            <a:r>
              <a:rPr sz="2000" spc="5" dirty="0">
                <a:solidFill>
                  <a:srgbClr val="002060"/>
                </a:solidFill>
                <a:latin typeface="Arial"/>
                <a:cs typeface="Arial"/>
              </a:rPr>
              <a:t> </a:t>
            </a:r>
            <a:r>
              <a:rPr sz="2000" spc="-5" dirty="0">
                <a:solidFill>
                  <a:srgbClr val="002060"/>
                </a:solidFill>
                <a:latin typeface="Arial"/>
                <a:cs typeface="Arial"/>
              </a:rPr>
              <a:t>sequestration</a:t>
            </a:r>
            <a:r>
              <a:rPr sz="2000" spc="10" dirty="0">
                <a:solidFill>
                  <a:srgbClr val="002060"/>
                </a:solidFill>
                <a:latin typeface="Arial"/>
                <a:cs typeface="Arial"/>
              </a:rPr>
              <a:t> </a:t>
            </a:r>
            <a:r>
              <a:rPr sz="2000" dirty="0">
                <a:solidFill>
                  <a:srgbClr val="002060"/>
                </a:solidFill>
                <a:latin typeface="Arial"/>
                <a:cs typeface="Arial"/>
              </a:rPr>
              <a:t>may</a:t>
            </a:r>
            <a:r>
              <a:rPr sz="2000" spc="-5" dirty="0">
                <a:solidFill>
                  <a:srgbClr val="002060"/>
                </a:solidFill>
                <a:latin typeface="Arial"/>
                <a:cs typeface="Arial"/>
              </a:rPr>
              <a:t> be</a:t>
            </a:r>
            <a:r>
              <a:rPr sz="2000" spc="10" dirty="0">
                <a:solidFill>
                  <a:srgbClr val="002060"/>
                </a:solidFill>
                <a:latin typeface="Arial"/>
                <a:cs typeface="Arial"/>
              </a:rPr>
              <a:t> </a:t>
            </a:r>
            <a:r>
              <a:rPr sz="2000" spc="-5" dirty="0">
                <a:solidFill>
                  <a:srgbClr val="002060"/>
                </a:solidFill>
                <a:latin typeface="Arial"/>
                <a:cs typeface="Arial"/>
              </a:rPr>
              <a:t>issued</a:t>
            </a:r>
            <a:r>
              <a:rPr sz="2000" spc="5" dirty="0">
                <a:solidFill>
                  <a:srgbClr val="002060"/>
                </a:solidFill>
                <a:latin typeface="Arial"/>
                <a:cs typeface="Arial"/>
              </a:rPr>
              <a:t> </a:t>
            </a:r>
            <a:r>
              <a:rPr sz="2000" spc="-5" dirty="0">
                <a:solidFill>
                  <a:srgbClr val="002060"/>
                </a:solidFill>
                <a:latin typeface="Arial"/>
                <a:cs typeface="Arial"/>
              </a:rPr>
              <a:t>are:</a:t>
            </a:r>
            <a:endParaRPr lang="en-US" sz="2000" spc="-5" dirty="0">
              <a:solidFill>
                <a:srgbClr val="002060"/>
              </a:solidFill>
              <a:latin typeface="Arial"/>
              <a:cs typeface="Arial"/>
            </a:endParaRPr>
          </a:p>
          <a:p>
            <a:pPr marL="355600" marR="5080" indent="-342900" algn="just">
              <a:lnSpc>
                <a:spcPct val="80000"/>
              </a:lnSpc>
              <a:spcBef>
                <a:spcPts val="530"/>
              </a:spcBef>
              <a:buClr>
                <a:srgbClr val="336666"/>
              </a:buClr>
              <a:buSzPct val="69444"/>
              <a:buFont typeface="Wingdings"/>
              <a:buChar char=""/>
              <a:tabLst>
                <a:tab pos="355600" algn="l"/>
              </a:tabLst>
            </a:pPr>
            <a:endParaRPr lang="en-US" sz="2000" i="1" spc="-5" dirty="0">
              <a:solidFill>
                <a:srgbClr val="7030A0"/>
              </a:solidFill>
              <a:latin typeface="Arial"/>
              <a:cs typeface="Arial"/>
            </a:endParaRPr>
          </a:p>
          <a:p>
            <a:pPr marL="355600" marR="5080" indent="-342900" algn="just">
              <a:lnSpc>
                <a:spcPct val="80000"/>
              </a:lnSpc>
              <a:spcBef>
                <a:spcPts val="530"/>
              </a:spcBef>
              <a:buClr>
                <a:srgbClr val="336666"/>
              </a:buClr>
              <a:buSzPct val="69444"/>
              <a:buFont typeface="+mj-lt"/>
              <a:buAutoNum type="alphaLcParenR"/>
              <a:tabLst>
                <a:tab pos="355600" algn="l"/>
              </a:tabLst>
            </a:pPr>
            <a:r>
              <a:rPr lang="en-US" sz="2000" i="1" spc="-5" dirty="0">
                <a:solidFill>
                  <a:srgbClr val="7030A0"/>
                </a:solidFill>
                <a:latin typeface="Arial"/>
                <a:cs typeface="Arial"/>
              </a:rPr>
              <a:t>Where an order of arrest, commitment, or imprisonment has been issued  against a judgment debtor but he cannot be found thereby making the  execution of the order or warrant against him impossible; he may have gone  into hiding or just disappeared in order to evade or frustrate the execution.</a:t>
            </a:r>
          </a:p>
          <a:p>
            <a:pPr marL="355600" marR="5080" indent="-342900" algn="just">
              <a:lnSpc>
                <a:spcPct val="80000"/>
              </a:lnSpc>
              <a:spcBef>
                <a:spcPts val="530"/>
              </a:spcBef>
              <a:buClr>
                <a:srgbClr val="336666"/>
              </a:buClr>
              <a:buSzPct val="69444"/>
              <a:buFont typeface="+mj-lt"/>
              <a:buAutoNum type="alphaLcParenR"/>
              <a:tabLst>
                <a:tab pos="355600" algn="l"/>
              </a:tabLst>
            </a:pPr>
            <a:endParaRPr lang="en-US" sz="2000" i="1" spc="-5" dirty="0">
              <a:solidFill>
                <a:srgbClr val="7030A0"/>
              </a:solidFill>
              <a:latin typeface="Arial"/>
              <a:cs typeface="Arial"/>
            </a:endParaRPr>
          </a:p>
          <a:p>
            <a:pPr marL="355600" marR="5080" indent="-342900" algn="just">
              <a:lnSpc>
                <a:spcPct val="80000"/>
              </a:lnSpc>
              <a:spcBef>
                <a:spcPts val="530"/>
              </a:spcBef>
              <a:buClr>
                <a:srgbClr val="336666"/>
              </a:buClr>
              <a:buSzPct val="69444"/>
              <a:buFont typeface="+mj-lt"/>
              <a:buAutoNum type="alphaLcParenR"/>
              <a:tabLst>
                <a:tab pos="355600" algn="l"/>
              </a:tabLst>
            </a:pPr>
            <a:r>
              <a:rPr lang="en-US" sz="2000" i="1" spc="-5" dirty="0">
                <a:solidFill>
                  <a:srgbClr val="7030A0"/>
                </a:solidFill>
                <a:latin typeface="Arial"/>
                <a:cs typeface="Arial"/>
              </a:rPr>
              <a:t>Where he has been arrested and detained in custody for failing to obey the judgment of the court but in spite of the arrest and detention, persists in his  disobedience of that judgment. </a:t>
            </a:r>
            <a:r>
              <a:rPr lang="en-US" sz="2000" b="1" i="1" spc="-5" dirty="0">
                <a:solidFill>
                  <a:srgbClr val="7030A0"/>
                </a:solidFill>
                <a:latin typeface="Arial"/>
                <a:cs typeface="Arial"/>
              </a:rPr>
              <a:t>Section 82 SCPA</a:t>
            </a:r>
          </a:p>
          <a:p>
            <a:pPr marL="355600" marR="5080" indent="-342900" algn="just">
              <a:lnSpc>
                <a:spcPct val="80000"/>
              </a:lnSpc>
              <a:spcBef>
                <a:spcPts val="530"/>
              </a:spcBef>
              <a:buClr>
                <a:srgbClr val="336666"/>
              </a:buClr>
              <a:buSzPct val="69444"/>
              <a:buFont typeface="Wingdings"/>
              <a:buChar char=""/>
              <a:tabLst>
                <a:tab pos="355600" algn="l"/>
              </a:tabLst>
            </a:pPr>
            <a:endParaRPr lang="en-US" sz="2000" spc="-5" dirty="0">
              <a:solidFill>
                <a:srgbClr val="002060"/>
              </a:solidFill>
              <a:latin typeface="Arial"/>
              <a:cs typeface="Arial"/>
            </a:endParaRPr>
          </a:p>
          <a:p>
            <a:pPr marL="355600" marR="5080" indent="-342900" algn="just">
              <a:lnSpc>
                <a:spcPct val="80000"/>
              </a:lnSpc>
              <a:spcBef>
                <a:spcPts val="530"/>
              </a:spcBef>
              <a:buClr>
                <a:srgbClr val="336666"/>
              </a:buClr>
              <a:buSzPct val="69444"/>
              <a:buFont typeface="Wingdings"/>
              <a:buChar char=""/>
              <a:tabLst>
                <a:tab pos="355600" algn="l"/>
              </a:tabLst>
            </a:pPr>
            <a:endParaRPr lang="en-US" sz="2000" spc="-5" dirty="0">
              <a:solidFill>
                <a:srgbClr val="002060"/>
              </a:solidFill>
              <a:latin typeface="Arial"/>
              <a:cs typeface="Arial"/>
            </a:endParaRPr>
          </a:p>
          <a:p>
            <a:pPr marL="355600" marR="5080" indent="-342900" algn="just">
              <a:lnSpc>
                <a:spcPct val="80000"/>
              </a:lnSpc>
              <a:spcBef>
                <a:spcPts val="530"/>
              </a:spcBef>
              <a:buClr>
                <a:srgbClr val="336666"/>
              </a:buClr>
              <a:buSzPct val="69444"/>
              <a:buFont typeface="Wingdings"/>
              <a:buChar char=""/>
              <a:tabLst>
                <a:tab pos="355600" algn="l"/>
              </a:tabLst>
            </a:pPr>
            <a:endParaRPr lang="en-US" sz="2000" spc="-5" dirty="0">
              <a:solidFill>
                <a:srgbClr val="002060"/>
              </a:solidFill>
              <a:latin typeface="Arial"/>
              <a:cs typeface="Arial"/>
            </a:endParaRPr>
          </a:p>
          <a:p>
            <a:pPr marL="355600" marR="5080" indent="-342900" algn="just">
              <a:lnSpc>
                <a:spcPct val="80000"/>
              </a:lnSpc>
              <a:spcBef>
                <a:spcPts val="530"/>
              </a:spcBef>
              <a:buClr>
                <a:srgbClr val="336666"/>
              </a:buClr>
              <a:buSzPct val="69444"/>
              <a:buFont typeface="Wingdings"/>
              <a:buChar char=""/>
              <a:tabLst>
                <a:tab pos="355600" algn="l"/>
              </a:tabLst>
            </a:pPr>
            <a:endParaRPr lang="en-US" sz="2000" spc="-5" dirty="0">
              <a:solidFill>
                <a:srgbClr val="002060"/>
              </a:solidFill>
              <a:latin typeface="Arial"/>
              <a:cs typeface="Arial"/>
            </a:endParaRPr>
          </a:p>
          <a:p>
            <a:pPr marL="355600" marR="5080" indent="-342900" algn="just">
              <a:lnSpc>
                <a:spcPct val="80000"/>
              </a:lnSpc>
              <a:spcBef>
                <a:spcPts val="530"/>
              </a:spcBef>
              <a:buClr>
                <a:srgbClr val="336666"/>
              </a:buClr>
              <a:buSzPct val="69444"/>
              <a:buFont typeface="Wingdings"/>
              <a:buChar char=""/>
              <a:tabLst>
                <a:tab pos="355600" algn="l"/>
              </a:tabLst>
            </a:pPr>
            <a:endParaRPr sz="2000" dirty="0">
              <a:solidFill>
                <a:srgbClr val="002060"/>
              </a:solidFill>
              <a:latin typeface="Arial"/>
              <a:cs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757B78-DD15-1554-71FF-C1AFD5E0A1B4}"/>
              </a:ext>
            </a:extLst>
          </p:cNvPr>
          <p:cNvSpPr>
            <a:spLocks noGrp="1"/>
          </p:cNvSpPr>
          <p:nvPr>
            <p:ph type="title"/>
          </p:nvPr>
        </p:nvSpPr>
        <p:spPr/>
        <p:txBody>
          <a:bodyPr/>
          <a:lstStyle/>
          <a:p>
            <a:endParaRPr lang="en-GB"/>
          </a:p>
        </p:txBody>
      </p:sp>
      <p:sp>
        <p:nvSpPr>
          <p:cNvPr id="4" name="object 7">
            <a:extLst>
              <a:ext uri="{FF2B5EF4-FFF2-40B4-BE49-F238E27FC236}">
                <a16:creationId xmlns:a16="http://schemas.microsoft.com/office/drawing/2014/main" id="{BFD0BFC9-E3FD-8356-A8F6-4FBAB6058CF7}"/>
              </a:ext>
            </a:extLst>
          </p:cNvPr>
          <p:cNvSpPr txBox="1">
            <a:spLocks noGrp="1"/>
          </p:cNvSpPr>
          <p:nvPr>
            <p:ph type="body" idx="1"/>
          </p:nvPr>
        </p:nvSpPr>
        <p:spPr>
          <a:xfrm>
            <a:off x="536575" y="1670050"/>
            <a:ext cx="8070850" cy="1824346"/>
          </a:xfrm>
          <a:prstGeom prst="rect">
            <a:avLst/>
          </a:prstGeom>
        </p:spPr>
        <p:txBody>
          <a:bodyPr vert="horz" wrap="square" lIns="0" tIns="67310" rIns="0" bIns="0" rtlCol="0">
            <a:spAutoFit/>
          </a:bodyPr>
          <a:lstStyle/>
          <a:p>
            <a:pPr marL="355600" marR="5080" indent="-342900" algn="just">
              <a:lnSpc>
                <a:spcPct val="80000"/>
              </a:lnSpc>
              <a:spcBef>
                <a:spcPts val="530"/>
              </a:spcBef>
              <a:buClr>
                <a:srgbClr val="336666"/>
              </a:buClr>
              <a:buSzPct val="69444"/>
              <a:buFont typeface="Wingdings"/>
              <a:buChar char=""/>
              <a:tabLst>
                <a:tab pos="355600" algn="l"/>
              </a:tabLst>
            </a:pPr>
            <a:r>
              <a:rPr lang="en-US" sz="1800" dirty="0">
                <a:solidFill>
                  <a:schemeClr val="tx2"/>
                </a:solidFill>
                <a:latin typeface="Arial"/>
                <a:cs typeface="Arial"/>
              </a:rPr>
              <a:t>In </a:t>
            </a:r>
            <a:r>
              <a:rPr lang="en-US" sz="1800" spc="-5" dirty="0">
                <a:solidFill>
                  <a:schemeClr val="tx2"/>
                </a:solidFill>
                <a:latin typeface="Arial"/>
                <a:cs typeface="Arial"/>
              </a:rPr>
              <a:t>any of these </a:t>
            </a:r>
            <a:r>
              <a:rPr lang="en-US" sz="1800" spc="-10" dirty="0">
                <a:solidFill>
                  <a:schemeClr val="tx2"/>
                </a:solidFill>
                <a:latin typeface="Arial"/>
                <a:cs typeface="Arial"/>
              </a:rPr>
              <a:t>two </a:t>
            </a:r>
            <a:r>
              <a:rPr lang="en-US" sz="1800" dirty="0">
                <a:solidFill>
                  <a:schemeClr val="tx2"/>
                </a:solidFill>
                <a:latin typeface="Arial"/>
                <a:cs typeface="Arial"/>
              </a:rPr>
              <a:t>cases, the </a:t>
            </a:r>
            <a:r>
              <a:rPr lang="en-US" sz="1800" spc="-5" dirty="0">
                <a:solidFill>
                  <a:schemeClr val="tx2"/>
                </a:solidFill>
                <a:latin typeface="Arial"/>
                <a:cs typeface="Arial"/>
              </a:rPr>
              <a:t>court </a:t>
            </a:r>
            <a:r>
              <a:rPr lang="en-US" sz="1800" dirty="0">
                <a:solidFill>
                  <a:schemeClr val="tx2"/>
                </a:solidFill>
                <a:latin typeface="Arial"/>
                <a:cs typeface="Arial"/>
              </a:rPr>
              <a:t>may </a:t>
            </a:r>
            <a:r>
              <a:rPr lang="en-US" sz="1800" spc="-5" dirty="0">
                <a:solidFill>
                  <a:schemeClr val="tx2"/>
                </a:solidFill>
                <a:latin typeface="Arial"/>
                <a:cs typeface="Arial"/>
              </a:rPr>
              <a:t>order </a:t>
            </a:r>
            <a:r>
              <a:rPr lang="en-US" sz="1800" dirty="0">
                <a:solidFill>
                  <a:schemeClr val="tx2"/>
                </a:solidFill>
                <a:latin typeface="Arial"/>
                <a:cs typeface="Arial"/>
              </a:rPr>
              <a:t>the </a:t>
            </a:r>
            <a:r>
              <a:rPr lang="en-US" sz="1800" spc="-10" dirty="0">
                <a:solidFill>
                  <a:schemeClr val="tx2"/>
                </a:solidFill>
                <a:latin typeface="Arial"/>
                <a:cs typeface="Arial"/>
              </a:rPr>
              <a:t>writ </a:t>
            </a:r>
            <a:r>
              <a:rPr lang="en-US" sz="1800" dirty="0">
                <a:solidFill>
                  <a:schemeClr val="tx2"/>
                </a:solidFill>
                <a:latin typeface="Arial"/>
                <a:cs typeface="Arial"/>
              </a:rPr>
              <a:t>to issue </a:t>
            </a:r>
            <a:r>
              <a:rPr lang="en-US" sz="1800" spc="-5" dirty="0">
                <a:solidFill>
                  <a:schemeClr val="tx2"/>
                </a:solidFill>
                <a:latin typeface="Arial"/>
                <a:cs typeface="Arial"/>
              </a:rPr>
              <a:t>against his </a:t>
            </a:r>
            <a:r>
              <a:rPr lang="en-US" sz="1800" dirty="0">
                <a:solidFill>
                  <a:schemeClr val="tx2"/>
                </a:solidFill>
                <a:latin typeface="Arial"/>
                <a:cs typeface="Arial"/>
              </a:rPr>
              <a:t> </a:t>
            </a:r>
            <a:r>
              <a:rPr lang="en-US" sz="1800" spc="-5" dirty="0">
                <a:solidFill>
                  <a:schemeClr val="tx2"/>
                </a:solidFill>
                <a:latin typeface="Arial"/>
                <a:cs typeface="Arial"/>
              </a:rPr>
              <a:t>property.</a:t>
            </a:r>
            <a:r>
              <a:rPr lang="en-US" sz="1800" dirty="0">
                <a:solidFill>
                  <a:schemeClr val="tx2"/>
                </a:solidFill>
                <a:latin typeface="Arial"/>
                <a:cs typeface="Arial"/>
              </a:rPr>
              <a:t> It</a:t>
            </a:r>
            <a:r>
              <a:rPr lang="en-US" sz="1800" spc="5" dirty="0">
                <a:solidFill>
                  <a:schemeClr val="tx2"/>
                </a:solidFill>
                <a:latin typeface="Arial"/>
                <a:cs typeface="Arial"/>
              </a:rPr>
              <a:t> </a:t>
            </a:r>
            <a:r>
              <a:rPr lang="en-US" sz="1800" dirty="0">
                <a:solidFill>
                  <a:schemeClr val="tx2"/>
                </a:solidFill>
                <a:latin typeface="Arial"/>
                <a:cs typeface="Arial"/>
              </a:rPr>
              <a:t>must</a:t>
            </a:r>
            <a:r>
              <a:rPr lang="en-US" sz="1800" spc="5" dirty="0">
                <a:solidFill>
                  <a:schemeClr val="tx2"/>
                </a:solidFill>
                <a:latin typeface="Arial"/>
                <a:cs typeface="Arial"/>
              </a:rPr>
              <a:t> </a:t>
            </a:r>
            <a:r>
              <a:rPr lang="en-US" sz="1800" spc="-5" dirty="0">
                <a:solidFill>
                  <a:schemeClr val="tx2"/>
                </a:solidFill>
                <a:latin typeface="Arial"/>
                <a:cs typeface="Arial"/>
              </a:rPr>
              <a:t>be</a:t>
            </a:r>
            <a:r>
              <a:rPr lang="en-US" sz="1800" dirty="0">
                <a:solidFill>
                  <a:schemeClr val="tx2"/>
                </a:solidFill>
                <a:latin typeface="Arial"/>
                <a:cs typeface="Arial"/>
              </a:rPr>
              <a:t> </a:t>
            </a:r>
            <a:r>
              <a:rPr lang="en-US" sz="1800" spc="-5" dirty="0">
                <a:solidFill>
                  <a:schemeClr val="tx2"/>
                </a:solidFill>
                <a:latin typeface="Arial"/>
                <a:cs typeface="Arial"/>
              </a:rPr>
              <a:t>noted</a:t>
            </a:r>
            <a:r>
              <a:rPr lang="en-US" sz="1800" dirty="0">
                <a:solidFill>
                  <a:schemeClr val="tx2"/>
                </a:solidFill>
                <a:latin typeface="Arial"/>
                <a:cs typeface="Arial"/>
              </a:rPr>
              <a:t> </a:t>
            </a:r>
            <a:r>
              <a:rPr lang="en-US" sz="1800" spc="-5" dirty="0">
                <a:solidFill>
                  <a:schemeClr val="tx2"/>
                </a:solidFill>
                <a:latin typeface="Arial"/>
                <a:cs typeface="Arial"/>
              </a:rPr>
              <a:t>that</a:t>
            </a:r>
            <a:r>
              <a:rPr lang="en-US" sz="1800" dirty="0">
                <a:solidFill>
                  <a:schemeClr val="tx2"/>
                </a:solidFill>
                <a:latin typeface="Arial"/>
                <a:cs typeface="Arial"/>
              </a:rPr>
              <a:t> the</a:t>
            </a:r>
            <a:r>
              <a:rPr lang="en-US" sz="1800" spc="5" dirty="0">
                <a:solidFill>
                  <a:schemeClr val="tx2"/>
                </a:solidFill>
                <a:latin typeface="Arial"/>
                <a:cs typeface="Arial"/>
              </a:rPr>
              <a:t> </a:t>
            </a:r>
            <a:r>
              <a:rPr lang="en-US" sz="1800" spc="-10" dirty="0">
                <a:solidFill>
                  <a:schemeClr val="tx2"/>
                </a:solidFill>
                <a:latin typeface="Arial"/>
                <a:cs typeface="Arial"/>
              </a:rPr>
              <a:t>writ</a:t>
            </a:r>
            <a:r>
              <a:rPr lang="en-US" sz="1800" spc="-5" dirty="0">
                <a:solidFill>
                  <a:schemeClr val="tx2"/>
                </a:solidFill>
                <a:latin typeface="Arial"/>
                <a:cs typeface="Arial"/>
              </a:rPr>
              <a:t> of</a:t>
            </a:r>
            <a:r>
              <a:rPr lang="en-US" sz="1800" dirty="0">
                <a:solidFill>
                  <a:schemeClr val="tx2"/>
                </a:solidFill>
                <a:latin typeface="Arial"/>
                <a:cs typeface="Arial"/>
              </a:rPr>
              <a:t> </a:t>
            </a:r>
            <a:r>
              <a:rPr lang="en-US" sz="1800" spc="-5" dirty="0">
                <a:solidFill>
                  <a:schemeClr val="tx2"/>
                </a:solidFill>
                <a:latin typeface="Arial"/>
                <a:cs typeface="Arial"/>
              </a:rPr>
              <a:t>sequestration</a:t>
            </a:r>
            <a:r>
              <a:rPr lang="en-US" sz="1800" dirty="0">
                <a:solidFill>
                  <a:schemeClr val="tx2"/>
                </a:solidFill>
                <a:latin typeface="Arial"/>
                <a:cs typeface="Arial"/>
              </a:rPr>
              <a:t> </a:t>
            </a:r>
            <a:r>
              <a:rPr lang="en-US" sz="1800" spc="-5" dirty="0">
                <a:solidFill>
                  <a:schemeClr val="tx2"/>
                </a:solidFill>
                <a:latin typeface="Arial"/>
                <a:cs typeface="Arial"/>
              </a:rPr>
              <a:t>against</a:t>
            </a:r>
            <a:r>
              <a:rPr lang="en-US" sz="1800" dirty="0">
                <a:solidFill>
                  <a:schemeClr val="tx2"/>
                </a:solidFill>
                <a:latin typeface="Arial"/>
                <a:cs typeface="Arial"/>
              </a:rPr>
              <a:t> an </a:t>
            </a:r>
            <a:r>
              <a:rPr lang="en-US" sz="1800" spc="5" dirty="0">
                <a:solidFill>
                  <a:schemeClr val="tx2"/>
                </a:solidFill>
                <a:latin typeface="Arial"/>
                <a:cs typeface="Arial"/>
              </a:rPr>
              <a:t> </a:t>
            </a:r>
            <a:r>
              <a:rPr lang="en-US" sz="1800" dirty="0">
                <a:solidFill>
                  <a:schemeClr val="tx2"/>
                </a:solidFill>
                <a:latin typeface="Arial"/>
                <a:cs typeface="Arial"/>
              </a:rPr>
              <a:t>immovable </a:t>
            </a:r>
            <a:r>
              <a:rPr lang="en-US" sz="1800" spc="-5" dirty="0">
                <a:solidFill>
                  <a:schemeClr val="tx2"/>
                </a:solidFill>
                <a:latin typeface="Arial"/>
                <a:cs typeface="Arial"/>
              </a:rPr>
              <a:t>property </a:t>
            </a:r>
            <a:r>
              <a:rPr lang="en-US" sz="1800" dirty="0">
                <a:solidFill>
                  <a:schemeClr val="tx2"/>
                </a:solidFill>
                <a:latin typeface="Arial"/>
                <a:cs typeface="Arial"/>
              </a:rPr>
              <a:t>can </a:t>
            </a:r>
            <a:r>
              <a:rPr lang="en-US" sz="1800" spc="-5" dirty="0">
                <a:solidFill>
                  <a:schemeClr val="tx2"/>
                </a:solidFill>
                <a:latin typeface="Arial"/>
                <a:cs typeface="Arial"/>
              </a:rPr>
              <a:t>only be issued </a:t>
            </a:r>
            <a:r>
              <a:rPr lang="en-US" sz="1800" dirty="0">
                <a:solidFill>
                  <a:schemeClr val="tx2"/>
                </a:solidFill>
                <a:latin typeface="Arial"/>
                <a:cs typeface="Arial"/>
              </a:rPr>
              <a:t>by a </a:t>
            </a:r>
            <a:r>
              <a:rPr lang="en-US" sz="1800" spc="-5" dirty="0">
                <a:solidFill>
                  <a:schemeClr val="tx2"/>
                </a:solidFill>
                <a:latin typeface="Arial"/>
                <a:cs typeface="Arial"/>
              </a:rPr>
              <a:t>High Court. </a:t>
            </a:r>
            <a:r>
              <a:rPr lang="en-US" sz="1800" dirty="0">
                <a:solidFill>
                  <a:schemeClr val="tx2"/>
                </a:solidFill>
                <a:latin typeface="Arial"/>
                <a:cs typeface="Arial"/>
              </a:rPr>
              <a:t>A </a:t>
            </a:r>
            <a:r>
              <a:rPr lang="en-US" sz="1800" spc="-5" dirty="0">
                <a:solidFill>
                  <a:schemeClr val="tx2"/>
                </a:solidFill>
                <a:latin typeface="Arial"/>
                <a:cs typeface="Arial"/>
              </a:rPr>
              <a:t>Magistrate Court</a:t>
            </a:r>
            <a:r>
              <a:rPr lang="en-US" sz="1800" dirty="0">
                <a:solidFill>
                  <a:schemeClr val="tx2"/>
                </a:solidFill>
                <a:latin typeface="Arial"/>
                <a:cs typeface="Arial"/>
              </a:rPr>
              <a:t> </a:t>
            </a:r>
            <a:r>
              <a:rPr lang="en-US" sz="1800" spc="5" dirty="0">
                <a:solidFill>
                  <a:schemeClr val="tx2"/>
                </a:solidFill>
                <a:latin typeface="Arial"/>
                <a:cs typeface="Arial"/>
              </a:rPr>
              <a:t> </a:t>
            </a:r>
            <a:r>
              <a:rPr lang="en-US" sz="1800" spc="-5" dirty="0">
                <a:solidFill>
                  <a:schemeClr val="tx2"/>
                </a:solidFill>
                <a:latin typeface="Arial"/>
                <a:cs typeface="Arial"/>
              </a:rPr>
              <a:t>has no power </a:t>
            </a:r>
            <a:r>
              <a:rPr lang="en-US" sz="1800" dirty="0">
                <a:solidFill>
                  <a:schemeClr val="tx2"/>
                </a:solidFill>
                <a:latin typeface="Arial"/>
                <a:cs typeface="Arial"/>
              </a:rPr>
              <a:t>to </a:t>
            </a:r>
            <a:r>
              <a:rPr lang="en-US" sz="1800" spc="-5" dirty="0">
                <a:solidFill>
                  <a:schemeClr val="tx2"/>
                </a:solidFill>
                <a:latin typeface="Arial"/>
                <a:cs typeface="Arial"/>
              </a:rPr>
              <a:t>do so. </a:t>
            </a:r>
            <a:r>
              <a:rPr lang="en-US" sz="1800" b="1" i="1" spc="-5" dirty="0">
                <a:solidFill>
                  <a:schemeClr val="tx2"/>
                </a:solidFill>
                <a:latin typeface="Arial"/>
                <a:cs typeface="Arial"/>
              </a:rPr>
              <a:t>Order 4 Rule 13 of </a:t>
            </a:r>
            <a:r>
              <a:rPr lang="en-US" sz="1800" b="1" i="1" dirty="0">
                <a:solidFill>
                  <a:schemeClr val="tx2"/>
                </a:solidFill>
                <a:latin typeface="Arial"/>
                <a:cs typeface="Arial"/>
              </a:rPr>
              <a:t>the </a:t>
            </a:r>
            <a:r>
              <a:rPr lang="en-US" sz="1800" b="1" i="1" spc="-5" dirty="0">
                <a:solidFill>
                  <a:schemeClr val="tx2"/>
                </a:solidFill>
                <a:latin typeface="Arial"/>
                <a:cs typeface="Arial"/>
              </a:rPr>
              <a:t>JER.</a:t>
            </a:r>
            <a:endParaRPr lang="en-US" sz="1800" b="1" i="1" dirty="0">
              <a:solidFill>
                <a:schemeClr val="tx2"/>
              </a:solidFill>
              <a:latin typeface="Arial"/>
              <a:cs typeface="Arial"/>
            </a:endParaRPr>
          </a:p>
          <a:p>
            <a:pPr marL="355600" marR="5080" indent="-342900" algn="just">
              <a:lnSpc>
                <a:spcPct val="80000"/>
              </a:lnSpc>
              <a:spcBef>
                <a:spcPts val="1630"/>
              </a:spcBef>
              <a:buClr>
                <a:srgbClr val="336666"/>
              </a:buClr>
              <a:buSzPct val="69444"/>
              <a:buFont typeface="Wingdings"/>
              <a:buChar char=""/>
              <a:tabLst>
                <a:tab pos="355600" algn="l"/>
              </a:tabLst>
            </a:pPr>
            <a:r>
              <a:rPr lang="en-US" sz="1800" dirty="0">
                <a:solidFill>
                  <a:schemeClr val="tx2"/>
                </a:solidFill>
                <a:latin typeface="Arial"/>
                <a:cs typeface="Arial"/>
              </a:rPr>
              <a:t>If the </a:t>
            </a:r>
            <a:r>
              <a:rPr lang="en-US" sz="1800" spc="-5" dirty="0">
                <a:solidFill>
                  <a:schemeClr val="tx2"/>
                </a:solidFill>
                <a:latin typeface="Arial"/>
                <a:cs typeface="Arial"/>
              </a:rPr>
              <a:t>judgment </a:t>
            </a:r>
            <a:r>
              <a:rPr lang="en-US" sz="1800" spc="-15" dirty="0">
                <a:solidFill>
                  <a:schemeClr val="tx2"/>
                </a:solidFill>
                <a:latin typeface="Arial"/>
                <a:cs typeface="Arial"/>
              </a:rPr>
              <a:t>was </a:t>
            </a:r>
            <a:r>
              <a:rPr lang="en-US" sz="1800" spc="-5" dirty="0">
                <a:solidFill>
                  <a:schemeClr val="tx2"/>
                </a:solidFill>
                <a:latin typeface="Arial"/>
                <a:cs typeface="Arial"/>
              </a:rPr>
              <a:t>given </a:t>
            </a:r>
            <a:r>
              <a:rPr lang="en-US" sz="1800" dirty="0">
                <a:solidFill>
                  <a:schemeClr val="tx2"/>
                </a:solidFill>
                <a:latin typeface="Arial"/>
                <a:cs typeface="Arial"/>
              </a:rPr>
              <a:t>by </a:t>
            </a:r>
            <a:r>
              <a:rPr lang="en-US" sz="1800" spc="-5" dirty="0">
                <a:solidFill>
                  <a:schemeClr val="tx2"/>
                </a:solidFill>
                <a:latin typeface="Arial"/>
                <a:cs typeface="Arial"/>
              </a:rPr>
              <a:t>a </a:t>
            </a:r>
            <a:r>
              <a:rPr lang="en-US" sz="1800" spc="-5" dirty="0">
                <a:solidFill>
                  <a:schemeClr val="tx2"/>
                </a:solidFill>
              </a:rPr>
              <a:t>Magistrate Court</a:t>
            </a:r>
            <a:r>
              <a:rPr lang="en-US" sz="1800" spc="-5" dirty="0">
                <a:solidFill>
                  <a:schemeClr val="tx2"/>
                </a:solidFill>
                <a:latin typeface="Arial"/>
                <a:cs typeface="Arial"/>
              </a:rPr>
              <a:t>, proceedings subsequent </a:t>
            </a:r>
            <a:r>
              <a:rPr lang="en-US" sz="1800" dirty="0">
                <a:solidFill>
                  <a:schemeClr val="tx2"/>
                </a:solidFill>
                <a:latin typeface="Arial"/>
                <a:cs typeface="Arial"/>
              </a:rPr>
              <a:t> to</a:t>
            </a:r>
            <a:r>
              <a:rPr lang="en-US" sz="1800" spc="180" dirty="0">
                <a:solidFill>
                  <a:schemeClr val="tx2"/>
                </a:solidFill>
                <a:latin typeface="Arial"/>
                <a:cs typeface="Arial"/>
              </a:rPr>
              <a:t> </a:t>
            </a:r>
            <a:r>
              <a:rPr lang="en-US" sz="1800" spc="-5" dirty="0">
                <a:solidFill>
                  <a:schemeClr val="tx2"/>
                </a:solidFill>
                <a:latin typeface="Arial"/>
                <a:cs typeface="Arial"/>
              </a:rPr>
              <a:t>that</a:t>
            </a:r>
            <a:r>
              <a:rPr lang="en-US" sz="1800" spc="190" dirty="0">
                <a:solidFill>
                  <a:schemeClr val="tx2"/>
                </a:solidFill>
                <a:latin typeface="Arial"/>
                <a:cs typeface="Arial"/>
              </a:rPr>
              <a:t> </a:t>
            </a:r>
            <a:r>
              <a:rPr lang="en-US" sz="1800" spc="-5" dirty="0">
                <a:solidFill>
                  <a:schemeClr val="tx2"/>
                </a:solidFill>
                <a:latin typeface="Arial"/>
                <a:cs typeface="Arial"/>
              </a:rPr>
              <a:t>judgment</a:t>
            </a:r>
            <a:r>
              <a:rPr lang="en-US" sz="1800" spc="185" dirty="0">
                <a:solidFill>
                  <a:schemeClr val="tx2"/>
                </a:solidFill>
                <a:latin typeface="Arial"/>
                <a:cs typeface="Arial"/>
              </a:rPr>
              <a:t> </a:t>
            </a:r>
            <a:r>
              <a:rPr lang="en-US" sz="1800" dirty="0">
                <a:solidFill>
                  <a:schemeClr val="tx2"/>
                </a:solidFill>
                <a:latin typeface="Arial"/>
                <a:cs typeface="Arial"/>
              </a:rPr>
              <a:t>must</a:t>
            </a:r>
            <a:r>
              <a:rPr lang="en-US" sz="1800" spc="190" dirty="0">
                <a:solidFill>
                  <a:schemeClr val="tx2"/>
                </a:solidFill>
                <a:latin typeface="Arial"/>
                <a:cs typeface="Arial"/>
              </a:rPr>
              <a:t> </a:t>
            </a:r>
            <a:r>
              <a:rPr lang="en-US" sz="1800" spc="-5" dirty="0">
                <a:solidFill>
                  <a:schemeClr val="tx2"/>
                </a:solidFill>
                <a:latin typeface="Arial"/>
                <a:cs typeface="Arial"/>
              </a:rPr>
              <a:t>be</a:t>
            </a:r>
            <a:r>
              <a:rPr lang="en-US" sz="1800" spc="175" dirty="0">
                <a:solidFill>
                  <a:schemeClr val="tx2"/>
                </a:solidFill>
                <a:latin typeface="Arial"/>
                <a:cs typeface="Arial"/>
              </a:rPr>
              <a:t> </a:t>
            </a:r>
            <a:r>
              <a:rPr lang="en-US" sz="1800" spc="-5" dirty="0">
                <a:solidFill>
                  <a:schemeClr val="tx2"/>
                </a:solidFill>
                <a:latin typeface="Arial"/>
                <a:cs typeface="Arial"/>
              </a:rPr>
              <a:t>transferred</a:t>
            </a:r>
            <a:r>
              <a:rPr lang="en-US" sz="1800" spc="175" dirty="0">
                <a:solidFill>
                  <a:schemeClr val="tx2"/>
                </a:solidFill>
                <a:latin typeface="Arial"/>
                <a:cs typeface="Arial"/>
              </a:rPr>
              <a:t> </a:t>
            </a:r>
            <a:r>
              <a:rPr lang="en-US" sz="1800" dirty="0">
                <a:solidFill>
                  <a:schemeClr val="tx2"/>
                </a:solidFill>
                <a:latin typeface="Arial"/>
                <a:cs typeface="Arial"/>
              </a:rPr>
              <a:t>to</a:t>
            </a:r>
            <a:r>
              <a:rPr lang="en-US" sz="1800" spc="175" dirty="0">
                <a:solidFill>
                  <a:schemeClr val="tx2"/>
                </a:solidFill>
                <a:latin typeface="Arial"/>
                <a:cs typeface="Arial"/>
              </a:rPr>
              <a:t> </a:t>
            </a:r>
            <a:r>
              <a:rPr lang="en-US" sz="1800" dirty="0">
                <a:solidFill>
                  <a:schemeClr val="tx2"/>
                </a:solidFill>
                <a:latin typeface="Arial"/>
                <a:cs typeface="Arial"/>
              </a:rPr>
              <a:t>the</a:t>
            </a:r>
            <a:r>
              <a:rPr lang="en-US" sz="1800" spc="195" dirty="0">
                <a:solidFill>
                  <a:schemeClr val="tx2"/>
                </a:solidFill>
                <a:latin typeface="Arial"/>
                <a:cs typeface="Arial"/>
              </a:rPr>
              <a:t> </a:t>
            </a:r>
            <a:r>
              <a:rPr lang="en-US" sz="1800" spc="-5" dirty="0">
                <a:solidFill>
                  <a:schemeClr val="tx2"/>
                </a:solidFill>
                <a:latin typeface="Arial"/>
                <a:cs typeface="Arial"/>
              </a:rPr>
              <a:t>High</a:t>
            </a:r>
            <a:r>
              <a:rPr lang="en-US" sz="1800" spc="170" dirty="0">
                <a:solidFill>
                  <a:schemeClr val="tx2"/>
                </a:solidFill>
                <a:latin typeface="Arial"/>
                <a:cs typeface="Arial"/>
              </a:rPr>
              <a:t> </a:t>
            </a:r>
            <a:r>
              <a:rPr lang="en-US" sz="1800" spc="-5" dirty="0">
                <a:solidFill>
                  <a:schemeClr val="tx2"/>
                </a:solidFill>
                <a:latin typeface="Arial"/>
                <a:cs typeface="Arial"/>
              </a:rPr>
              <a:t>Court</a:t>
            </a:r>
            <a:r>
              <a:rPr lang="en-US" sz="1800" spc="190" dirty="0">
                <a:solidFill>
                  <a:schemeClr val="tx2"/>
                </a:solidFill>
                <a:latin typeface="Arial"/>
                <a:cs typeface="Arial"/>
              </a:rPr>
              <a:t> </a:t>
            </a:r>
            <a:r>
              <a:rPr lang="en-US" sz="1800" dirty="0">
                <a:solidFill>
                  <a:schemeClr val="tx2"/>
                </a:solidFill>
                <a:latin typeface="Arial"/>
                <a:cs typeface="Arial"/>
              </a:rPr>
              <a:t>for</a:t>
            </a:r>
            <a:r>
              <a:rPr lang="en-US" sz="1800" spc="180" dirty="0">
                <a:solidFill>
                  <a:schemeClr val="tx2"/>
                </a:solidFill>
                <a:latin typeface="Arial"/>
                <a:cs typeface="Arial"/>
              </a:rPr>
              <a:t> </a:t>
            </a:r>
            <a:r>
              <a:rPr lang="en-US" sz="1800" dirty="0">
                <a:solidFill>
                  <a:schemeClr val="tx2"/>
                </a:solidFill>
                <a:latin typeface="Arial"/>
                <a:cs typeface="Arial"/>
              </a:rPr>
              <a:t>the</a:t>
            </a:r>
            <a:r>
              <a:rPr lang="en-US" sz="1800" spc="185" dirty="0">
                <a:solidFill>
                  <a:schemeClr val="tx2"/>
                </a:solidFill>
                <a:latin typeface="Arial"/>
                <a:cs typeface="Arial"/>
              </a:rPr>
              <a:t> </a:t>
            </a:r>
            <a:r>
              <a:rPr lang="en-US" sz="1800" spc="-5" dirty="0">
                <a:solidFill>
                  <a:schemeClr val="tx2"/>
                </a:solidFill>
                <a:latin typeface="Arial"/>
                <a:cs typeface="Arial"/>
              </a:rPr>
              <a:t>issuance</a:t>
            </a:r>
            <a:r>
              <a:rPr lang="en-US" sz="1800" spc="190" dirty="0">
                <a:solidFill>
                  <a:schemeClr val="tx2"/>
                </a:solidFill>
                <a:latin typeface="Arial"/>
                <a:cs typeface="Arial"/>
              </a:rPr>
              <a:t> </a:t>
            </a:r>
            <a:r>
              <a:rPr lang="en-US" sz="1800" spc="-5" dirty="0">
                <a:solidFill>
                  <a:schemeClr val="tx2"/>
                </a:solidFill>
                <a:latin typeface="Arial"/>
                <a:cs typeface="Arial"/>
              </a:rPr>
              <a:t>of </a:t>
            </a:r>
            <a:r>
              <a:rPr lang="en-US" sz="1800" spc="-484" dirty="0">
                <a:solidFill>
                  <a:schemeClr val="tx2"/>
                </a:solidFill>
                <a:latin typeface="Arial"/>
                <a:cs typeface="Arial"/>
              </a:rPr>
              <a:t> </a:t>
            </a:r>
            <a:r>
              <a:rPr lang="en-US" sz="1800" dirty="0">
                <a:solidFill>
                  <a:schemeClr val="tx2"/>
                </a:solidFill>
                <a:latin typeface="Arial"/>
                <a:cs typeface="Arial"/>
              </a:rPr>
              <a:t>the</a:t>
            </a:r>
            <a:r>
              <a:rPr lang="en-US" sz="1800" spc="-10" dirty="0">
                <a:solidFill>
                  <a:schemeClr val="tx2"/>
                </a:solidFill>
                <a:latin typeface="Arial"/>
                <a:cs typeface="Arial"/>
              </a:rPr>
              <a:t> writ.</a:t>
            </a:r>
            <a:endParaRPr lang="en-US" sz="1800" dirty="0">
              <a:solidFill>
                <a:schemeClr val="tx2"/>
              </a:solidFill>
              <a:latin typeface="Arial"/>
              <a:cs typeface="Arial"/>
            </a:endParaRPr>
          </a:p>
        </p:txBody>
      </p:sp>
    </p:spTree>
    <p:extLst>
      <p:ext uri="{BB962C8B-B14F-4D97-AF65-F5344CB8AC3E}">
        <p14:creationId xmlns:p14="http://schemas.microsoft.com/office/powerpoint/2010/main" val="22763121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602994" y="591057"/>
            <a:ext cx="2045970" cy="696595"/>
          </a:xfrm>
          <a:prstGeom prst="rect">
            <a:avLst/>
          </a:prstGeom>
        </p:spPr>
        <p:txBody>
          <a:bodyPr vert="horz" wrap="square" lIns="0" tIns="13335" rIns="0" bIns="0" rtlCol="0">
            <a:spAutoFit/>
          </a:bodyPr>
          <a:lstStyle/>
          <a:p>
            <a:pPr marL="12700">
              <a:lnSpc>
                <a:spcPct val="100000"/>
              </a:lnSpc>
              <a:spcBef>
                <a:spcPts val="105"/>
              </a:spcBef>
            </a:pPr>
            <a:r>
              <a:rPr sz="4400" dirty="0">
                <a:solidFill>
                  <a:srgbClr val="3B7777"/>
                </a:solidFill>
                <a:latin typeface="Arial"/>
                <a:cs typeface="Arial"/>
              </a:rPr>
              <a:t>PART</a:t>
            </a:r>
            <a:r>
              <a:rPr sz="4400" spc="-80" dirty="0">
                <a:solidFill>
                  <a:srgbClr val="3B7777"/>
                </a:solidFill>
                <a:latin typeface="Arial"/>
                <a:cs typeface="Arial"/>
              </a:rPr>
              <a:t> </a:t>
            </a:r>
            <a:r>
              <a:rPr sz="4400" dirty="0">
                <a:solidFill>
                  <a:srgbClr val="3B7777"/>
                </a:solidFill>
                <a:latin typeface="Arial"/>
                <a:cs typeface="Arial"/>
              </a:rPr>
              <a:t>B</a:t>
            </a:r>
            <a:endParaRPr sz="4400" dirty="0">
              <a:latin typeface="Arial"/>
              <a:cs typeface="Arial"/>
            </a:endParaRPr>
          </a:p>
        </p:txBody>
      </p:sp>
      <p:sp>
        <p:nvSpPr>
          <p:cNvPr id="3" name="object 3"/>
          <p:cNvSpPr txBox="1"/>
          <p:nvPr/>
        </p:nvSpPr>
        <p:spPr>
          <a:xfrm>
            <a:off x="762000" y="1981200"/>
            <a:ext cx="7924800" cy="1490152"/>
          </a:xfrm>
          <a:prstGeom prst="rect">
            <a:avLst/>
          </a:prstGeom>
        </p:spPr>
        <p:txBody>
          <a:bodyPr vert="horz" wrap="square" lIns="0" tIns="12700" rIns="0" bIns="0" rtlCol="0" anchor="t">
            <a:spAutoFit/>
          </a:bodyPr>
          <a:lstStyle/>
          <a:p>
            <a:pPr marL="12700">
              <a:lnSpc>
                <a:spcPct val="100000"/>
              </a:lnSpc>
              <a:spcBef>
                <a:spcPts val="100"/>
              </a:spcBef>
            </a:pPr>
            <a:r>
              <a:rPr sz="4800" b="1" spc="-5" dirty="0">
                <a:solidFill>
                  <a:srgbClr val="002060"/>
                </a:solidFill>
                <a:latin typeface="Arial"/>
                <a:cs typeface="Arial"/>
              </a:rPr>
              <a:t>APPEALS</a:t>
            </a:r>
            <a:r>
              <a:rPr lang="en-US" sz="4800" b="1" spc="-5" dirty="0">
                <a:solidFill>
                  <a:srgbClr val="002060"/>
                </a:solidFill>
                <a:latin typeface="Arial"/>
                <a:cs typeface="Arial"/>
              </a:rPr>
              <a:t> TO THE HIGH COURT OF DELTA STATE</a:t>
            </a:r>
            <a:endParaRPr sz="4800" b="1" dirty="0">
              <a:solidFill>
                <a:srgbClr val="002060"/>
              </a:solidFill>
              <a:latin typeface="Arial"/>
              <a:cs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602994" y="591057"/>
            <a:ext cx="2045970" cy="696595"/>
          </a:xfrm>
          <a:prstGeom prst="rect">
            <a:avLst/>
          </a:prstGeom>
        </p:spPr>
        <p:txBody>
          <a:bodyPr vert="horz" wrap="square" lIns="0" tIns="13335" rIns="0" bIns="0" rtlCol="0">
            <a:spAutoFit/>
          </a:bodyPr>
          <a:lstStyle/>
          <a:p>
            <a:pPr marL="12700">
              <a:lnSpc>
                <a:spcPct val="100000"/>
              </a:lnSpc>
              <a:spcBef>
                <a:spcPts val="105"/>
              </a:spcBef>
            </a:pPr>
            <a:r>
              <a:rPr sz="4400" dirty="0">
                <a:solidFill>
                  <a:srgbClr val="3B7777"/>
                </a:solidFill>
                <a:latin typeface="Arial"/>
                <a:cs typeface="Arial"/>
              </a:rPr>
              <a:t>PART</a:t>
            </a:r>
            <a:r>
              <a:rPr sz="4400" spc="-80" dirty="0">
                <a:solidFill>
                  <a:srgbClr val="3B7777"/>
                </a:solidFill>
                <a:latin typeface="Arial"/>
                <a:cs typeface="Arial"/>
              </a:rPr>
              <a:t> </a:t>
            </a:r>
            <a:r>
              <a:rPr lang="en-GB" sz="4400" dirty="0">
                <a:solidFill>
                  <a:srgbClr val="3B7777"/>
                </a:solidFill>
                <a:latin typeface="Arial"/>
                <a:cs typeface="Arial"/>
              </a:rPr>
              <a:t>A</a:t>
            </a:r>
            <a:endParaRPr sz="4400" dirty="0">
              <a:latin typeface="Arial"/>
              <a:cs typeface="Arial"/>
            </a:endParaRPr>
          </a:p>
        </p:txBody>
      </p:sp>
      <p:sp>
        <p:nvSpPr>
          <p:cNvPr id="3" name="object 3"/>
          <p:cNvSpPr txBox="1"/>
          <p:nvPr/>
        </p:nvSpPr>
        <p:spPr>
          <a:xfrm>
            <a:off x="660603" y="3389198"/>
            <a:ext cx="8254797" cy="1243289"/>
          </a:xfrm>
          <a:prstGeom prst="rect">
            <a:avLst/>
          </a:prstGeom>
        </p:spPr>
        <p:txBody>
          <a:bodyPr vert="horz" wrap="square" lIns="0" tIns="12065" rIns="0" bIns="0" rtlCol="0">
            <a:spAutoFit/>
          </a:bodyPr>
          <a:lstStyle/>
          <a:p>
            <a:pPr marL="12700" algn="just">
              <a:lnSpc>
                <a:spcPct val="100000"/>
              </a:lnSpc>
              <a:spcBef>
                <a:spcPts val="95"/>
              </a:spcBef>
            </a:pPr>
            <a:r>
              <a:rPr sz="4000" b="1" spc="-10" dirty="0">
                <a:solidFill>
                  <a:schemeClr val="tx2"/>
                </a:solidFill>
                <a:latin typeface="Arial"/>
                <a:cs typeface="Arial"/>
              </a:rPr>
              <a:t>ENFORCEMENT</a:t>
            </a:r>
            <a:r>
              <a:rPr sz="4000" b="1" spc="25" dirty="0">
                <a:solidFill>
                  <a:schemeClr val="tx2"/>
                </a:solidFill>
                <a:latin typeface="Arial"/>
                <a:cs typeface="Arial"/>
              </a:rPr>
              <a:t> </a:t>
            </a:r>
            <a:r>
              <a:rPr sz="4000" b="1" spc="-5" dirty="0">
                <a:solidFill>
                  <a:schemeClr val="tx2"/>
                </a:solidFill>
                <a:latin typeface="Arial"/>
                <a:cs typeface="Arial"/>
              </a:rPr>
              <a:t>OF </a:t>
            </a:r>
            <a:r>
              <a:rPr sz="4000" b="1" spc="-10" dirty="0">
                <a:solidFill>
                  <a:schemeClr val="tx2"/>
                </a:solidFill>
                <a:latin typeface="Arial"/>
                <a:cs typeface="Arial"/>
              </a:rPr>
              <a:t>JUDGMENT</a:t>
            </a:r>
            <a:r>
              <a:rPr lang="en-US" sz="4000" b="1" spc="-10" dirty="0">
                <a:solidFill>
                  <a:schemeClr val="tx2"/>
                </a:solidFill>
                <a:latin typeface="Arial"/>
                <a:cs typeface="Arial"/>
              </a:rPr>
              <a:t>S OF THE SMALL CLAIMS COURT </a:t>
            </a:r>
            <a:endParaRPr sz="4000" b="1" dirty="0">
              <a:solidFill>
                <a:schemeClr val="tx2"/>
              </a:solidFill>
              <a:latin typeface="Arial"/>
              <a:cs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02994" y="638301"/>
            <a:ext cx="1769110" cy="605155"/>
          </a:xfrm>
          <a:prstGeom prst="rect">
            <a:avLst/>
          </a:prstGeom>
        </p:spPr>
        <p:txBody>
          <a:bodyPr vert="horz" wrap="square" lIns="0" tIns="13335" rIns="0" bIns="0" rtlCol="0">
            <a:spAutoFit/>
          </a:bodyPr>
          <a:lstStyle/>
          <a:p>
            <a:pPr marL="12700">
              <a:lnSpc>
                <a:spcPct val="100000"/>
              </a:lnSpc>
              <a:spcBef>
                <a:spcPts val="105"/>
              </a:spcBef>
            </a:pPr>
            <a:r>
              <a:rPr dirty="0"/>
              <a:t>App</a:t>
            </a:r>
            <a:r>
              <a:rPr spc="-20" dirty="0"/>
              <a:t>e</a:t>
            </a:r>
            <a:r>
              <a:rPr dirty="0"/>
              <a:t>als</a:t>
            </a:r>
          </a:p>
        </p:txBody>
      </p:sp>
      <p:sp>
        <p:nvSpPr>
          <p:cNvPr id="3" name="object 3"/>
          <p:cNvSpPr txBox="1"/>
          <p:nvPr/>
        </p:nvSpPr>
        <p:spPr>
          <a:xfrm>
            <a:off x="546303" y="1599692"/>
            <a:ext cx="8052434" cy="4032129"/>
          </a:xfrm>
          <a:prstGeom prst="rect">
            <a:avLst/>
          </a:prstGeom>
        </p:spPr>
        <p:txBody>
          <a:bodyPr vert="horz" wrap="square" lIns="0" tIns="69850" rIns="0" bIns="0" rtlCol="0" anchor="t">
            <a:spAutoFit/>
          </a:bodyPr>
          <a:lstStyle/>
          <a:p>
            <a:pPr marL="355600" marR="6350" indent="-342900" algn="just">
              <a:lnSpc>
                <a:spcPct val="80000"/>
              </a:lnSpc>
              <a:spcBef>
                <a:spcPts val="550"/>
              </a:spcBef>
              <a:buClr>
                <a:srgbClr val="336666"/>
              </a:buClr>
              <a:buSzPct val="68421"/>
              <a:buFont typeface="Wingdings"/>
              <a:buChar char=""/>
              <a:tabLst>
                <a:tab pos="355600" algn="l"/>
              </a:tabLst>
            </a:pPr>
            <a:r>
              <a:rPr sz="1900" spc="-10" dirty="0">
                <a:solidFill>
                  <a:schemeClr val="tx2"/>
                </a:solidFill>
                <a:latin typeface="Arial"/>
                <a:cs typeface="Arial"/>
              </a:rPr>
              <a:t>An </a:t>
            </a:r>
            <a:r>
              <a:rPr sz="1900" dirty="0">
                <a:solidFill>
                  <a:schemeClr val="tx2"/>
                </a:solidFill>
                <a:latin typeface="Arial"/>
                <a:cs typeface="Arial"/>
              </a:rPr>
              <a:t>appeal </a:t>
            </a:r>
            <a:r>
              <a:rPr sz="1900" spc="-5" dirty="0">
                <a:solidFill>
                  <a:schemeClr val="tx2"/>
                </a:solidFill>
                <a:latin typeface="Arial"/>
                <a:cs typeface="Arial"/>
              </a:rPr>
              <a:t>is an </a:t>
            </a:r>
            <a:r>
              <a:rPr sz="1900" dirty="0">
                <a:solidFill>
                  <a:schemeClr val="tx2"/>
                </a:solidFill>
                <a:latin typeface="Arial"/>
                <a:cs typeface="Arial"/>
              </a:rPr>
              <a:t>invitation to </a:t>
            </a:r>
            <a:r>
              <a:rPr sz="1900" spc="-5" dirty="0">
                <a:solidFill>
                  <a:schemeClr val="tx2"/>
                </a:solidFill>
                <a:latin typeface="Arial"/>
                <a:cs typeface="Arial"/>
              </a:rPr>
              <a:t>a higher </a:t>
            </a:r>
            <a:r>
              <a:rPr sz="1900" dirty="0">
                <a:solidFill>
                  <a:schemeClr val="tx2"/>
                </a:solidFill>
                <a:latin typeface="Arial"/>
                <a:cs typeface="Arial"/>
              </a:rPr>
              <a:t>court </a:t>
            </a:r>
            <a:r>
              <a:rPr sz="1900" spc="-5" dirty="0">
                <a:solidFill>
                  <a:schemeClr val="tx2"/>
                </a:solidFill>
                <a:latin typeface="Arial"/>
                <a:cs typeface="Arial"/>
              </a:rPr>
              <a:t>to review </a:t>
            </a:r>
            <a:r>
              <a:rPr sz="1900" dirty="0">
                <a:solidFill>
                  <a:schemeClr val="tx2"/>
                </a:solidFill>
                <a:latin typeface="Arial"/>
                <a:cs typeface="Arial"/>
              </a:rPr>
              <a:t>the decision </a:t>
            </a:r>
            <a:r>
              <a:rPr sz="1900" spc="-5" dirty="0">
                <a:solidFill>
                  <a:schemeClr val="tx2"/>
                </a:solidFill>
                <a:latin typeface="Arial"/>
                <a:cs typeface="Arial"/>
              </a:rPr>
              <a:t>of a </a:t>
            </a:r>
            <a:r>
              <a:rPr sz="1900" dirty="0">
                <a:solidFill>
                  <a:schemeClr val="tx2"/>
                </a:solidFill>
                <a:latin typeface="Arial"/>
                <a:cs typeface="Arial"/>
              </a:rPr>
              <a:t> </a:t>
            </a:r>
            <a:r>
              <a:rPr sz="1900" spc="-5" dirty="0">
                <a:solidFill>
                  <a:schemeClr val="tx2"/>
                </a:solidFill>
                <a:latin typeface="Arial"/>
                <a:cs typeface="Arial"/>
              </a:rPr>
              <a:t>lower </a:t>
            </a:r>
            <a:r>
              <a:rPr sz="1900" dirty="0">
                <a:solidFill>
                  <a:schemeClr val="tx2"/>
                </a:solidFill>
                <a:latin typeface="Arial"/>
                <a:cs typeface="Arial"/>
              </a:rPr>
              <a:t>court </a:t>
            </a:r>
            <a:r>
              <a:rPr sz="1900" spc="-5" dirty="0">
                <a:solidFill>
                  <a:schemeClr val="tx2"/>
                </a:solidFill>
                <a:latin typeface="Arial"/>
                <a:cs typeface="Arial"/>
              </a:rPr>
              <a:t>to find </a:t>
            </a:r>
            <a:r>
              <a:rPr sz="1900" dirty="0">
                <a:solidFill>
                  <a:schemeClr val="tx2"/>
                </a:solidFill>
                <a:latin typeface="Arial"/>
                <a:cs typeface="Arial"/>
              </a:rPr>
              <a:t>whether on proper consideration </a:t>
            </a:r>
            <a:r>
              <a:rPr sz="1900" spc="-5" dirty="0">
                <a:solidFill>
                  <a:schemeClr val="tx2"/>
                </a:solidFill>
                <a:latin typeface="Arial"/>
                <a:cs typeface="Arial"/>
              </a:rPr>
              <a:t>of the facts </a:t>
            </a:r>
            <a:r>
              <a:rPr sz="1900" dirty="0">
                <a:solidFill>
                  <a:schemeClr val="tx2"/>
                </a:solidFill>
                <a:latin typeface="Arial"/>
                <a:cs typeface="Arial"/>
              </a:rPr>
              <a:t>before </a:t>
            </a:r>
            <a:r>
              <a:rPr sz="1900" spc="-10" dirty="0">
                <a:solidFill>
                  <a:schemeClr val="tx2"/>
                </a:solidFill>
                <a:latin typeface="Arial"/>
                <a:cs typeface="Arial"/>
              </a:rPr>
              <a:t>it </a:t>
            </a:r>
            <a:r>
              <a:rPr sz="1900" spc="-5" dirty="0">
                <a:solidFill>
                  <a:schemeClr val="tx2"/>
                </a:solidFill>
                <a:latin typeface="Arial"/>
                <a:cs typeface="Arial"/>
              </a:rPr>
              <a:t> and</a:t>
            </a:r>
            <a:r>
              <a:rPr sz="1900" spc="15" dirty="0">
                <a:solidFill>
                  <a:schemeClr val="tx2"/>
                </a:solidFill>
                <a:latin typeface="Arial"/>
                <a:cs typeface="Arial"/>
              </a:rPr>
              <a:t> </a:t>
            </a:r>
            <a:r>
              <a:rPr sz="1900" spc="-5" dirty="0">
                <a:solidFill>
                  <a:schemeClr val="tx2"/>
                </a:solidFill>
                <a:latin typeface="Arial"/>
                <a:cs typeface="Arial"/>
              </a:rPr>
              <a:t>the</a:t>
            </a:r>
            <a:r>
              <a:rPr sz="1900" spc="15" dirty="0">
                <a:solidFill>
                  <a:schemeClr val="tx2"/>
                </a:solidFill>
                <a:latin typeface="Arial"/>
                <a:cs typeface="Arial"/>
              </a:rPr>
              <a:t> </a:t>
            </a:r>
            <a:r>
              <a:rPr sz="1900" spc="-5" dirty="0">
                <a:solidFill>
                  <a:schemeClr val="tx2"/>
                </a:solidFill>
                <a:latin typeface="Arial"/>
                <a:cs typeface="Arial"/>
              </a:rPr>
              <a:t>applicable</a:t>
            </a:r>
            <a:r>
              <a:rPr sz="1900" spc="55" dirty="0">
                <a:solidFill>
                  <a:schemeClr val="tx2"/>
                </a:solidFill>
                <a:latin typeface="Arial"/>
                <a:cs typeface="Arial"/>
              </a:rPr>
              <a:t> </a:t>
            </a:r>
            <a:r>
              <a:rPr sz="1900" spc="-10" dirty="0">
                <a:solidFill>
                  <a:schemeClr val="tx2"/>
                </a:solidFill>
                <a:latin typeface="Arial"/>
                <a:cs typeface="Arial"/>
              </a:rPr>
              <a:t>law,</a:t>
            </a:r>
            <a:r>
              <a:rPr sz="1900" spc="25" dirty="0">
                <a:solidFill>
                  <a:schemeClr val="tx2"/>
                </a:solidFill>
                <a:latin typeface="Arial"/>
                <a:cs typeface="Arial"/>
              </a:rPr>
              <a:t> </a:t>
            </a:r>
            <a:r>
              <a:rPr sz="1900" spc="-5" dirty="0">
                <a:solidFill>
                  <a:schemeClr val="tx2"/>
                </a:solidFill>
                <a:latin typeface="Arial"/>
                <a:cs typeface="Arial"/>
              </a:rPr>
              <a:t>that</a:t>
            </a:r>
            <a:r>
              <a:rPr sz="1900" spc="15" dirty="0">
                <a:solidFill>
                  <a:schemeClr val="tx2"/>
                </a:solidFill>
                <a:latin typeface="Arial"/>
                <a:cs typeface="Arial"/>
              </a:rPr>
              <a:t> </a:t>
            </a:r>
            <a:r>
              <a:rPr sz="1900" spc="-5" dirty="0">
                <a:solidFill>
                  <a:schemeClr val="tx2"/>
                </a:solidFill>
                <a:latin typeface="Arial"/>
                <a:cs typeface="Arial"/>
              </a:rPr>
              <a:t>court</a:t>
            </a:r>
            <a:r>
              <a:rPr sz="1900" spc="20" dirty="0">
                <a:solidFill>
                  <a:schemeClr val="tx2"/>
                </a:solidFill>
                <a:latin typeface="Arial"/>
                <a:cs typeface="Arial"/>
              </a:rPr>
              <a:t> </a:t>
            </a:r>
            <a:r>
              <a:rPr sz="1900" spc="-5" dirty="0">
                <a:solidFill>
                  <a:schemeClr val="tx2"/>
                </a:solidFill>
                <a:latin typeface="Arial"/>
                <a:cs typeface="Arial"/>
              </a:rPr>
              <a:t>arrived</a:t>
            </a:r>
            <a:r>
              <a:rPr sz="1900" spc="35" dirty="0">
                <a:solidFill>
                  <a:schemeClr val="tx2"/>
                </a:solidFill>
                <a:latin typeface="Arial"/>
                <a:cs typeface="Arial"/>
              </a:rPr>
              <a:t> </a:t>
            </a:r>
            <a:r>
              <a:rPr sz="1900" spc="-5" dirty="0">
                <a:solidFill>
                  <a:schemeClr val="tx2"/>
                </a:solidFill>
                <a:latin typeface="Arial"/>
                <a:cs typeface="Arial"/>
              </a:rPr>
              <a:t>at</a:t>
            </a:r>
            <a:r>
              <a:rPr sz="1900" spc="5" dirty="0">
                <a:solidFill>
                  <a:schemeClr val="tx2"/>
                </a:solidFill>
                <a:latin typeface="Arial"/>
                <a:cs typeface="Arial"/>
              </a:rPr>
              <a:t> </a:t>
            </a:r>
            <a:r>
              <a:rPr sz="1900" spc="-5" dirty="0">
                <a:solidFill>
                  <a:schemeClr val="tx2"/>
                </a:solidFill>
                <a:latin typeface="Arial"/>
                <a:cs typeface="Arial"/>
              </a:rPr>
              <a:t>a</a:t>
            </a:r>
            <a:r>
              <a:rPr sz="1900" spc="5" dirty="0">
                <a:solidFill>
                  <a:schemeClr val="tx2"/>
                </a:solidFill>
                <a:latin typeface="Arial"/>
                <a:cs typeface="Arial"/>
              </a:rPr>
              <a:t> </a:t>
            </a:r>
            <a:r>
              <a:rPr sz="1900" spc="-5" dirty="0">
                <a:solidFill>
                  <a:schemeClr val="tx2"/>
                </a:solidFill>
                <a:latin typeface="Arial"/>
                <a:cs typeface="Arial"/>
              </a:rPr>
              <a:t>correct</a:t>
            </a:r>
            <a:r>
              <a:rPr sz="1900" spc="20" dirty="0">
                <a:solidFill>
                  <a:schemeClr val="tx2"/>
                </a:solidFill>
                <a:latin typeface="Arial"/>
                <a:cs typeface="Arial"/>
              </a:rPr>
              <a:t> </a:t>
            </a:r>
            <a:r>
              <a:rPr sz="1900" spc="-5" dirty="0">
                <a:solidFill>
                  <a:schemeClr val="tx2"/>
                </a:solidFill>
                <a:latin typeface="Arial"/>
                <a:cs typeface="Arial"/>
              </a:rPr>
              <a:t>decision.</a:t>
            </a:r>
            <a:endParaRPr sz="1900" dirty="0">
              <a:solidFill>
                <a:schemeClr val="tx2"/>
              </a:solidFill>
              <a:latin typeface="Arial"/>
              <a:cs typeface="Arial"/>
            </a:endParaRPr>
          </a:p>
          <a:p>
            <a:pPr algn="just">
              <a:lnSpc>
                <a:spcPct val="100000"/>
              </a:lnSpc>
              <a:spcBef>
                <a:spcPts val="25"/>
              </a:spcBef>
              <a:buClr>
                <a:srgbClr val="336666"/>
              </a:buClr>
              <a:buFont typeface="Wingdings"/>
              <a:buChar char=""/>
            </a:pPr>
            <a:endParaRPr sz="2350" dirty="0">
              <a:solidFill>
                <a:schemeClr val="tx2"/>
              </a:solidFill>
              <a:latin typeface="Arial"/>
              <a:cs typeface="Arial"/>
            </a:endParaRPr>
          </a:p>
          <a:p>
            <a:pPr marL="355600" marR="6350" indent="-342900" algn="just">
              <a:lnSpc>
                <a:spcPts val="1820"/>
              </a:lnSpc>
              <a:buClr>
                <a:srgbClr val="336666"/>
              </a:buClr>
              <a:buSzPct val="68421"/>
              <a:buFont typeface="Wingdings"/>
              <a:buChar char=""/>
              <a:tabLst>
                <a:tab pos="355600" algn="l"/>
              </a:tabLst>
            </a:pPr>
            <a:r>
              <a:rPr sz="1900" spc="-5" dirty="0">
                <a:solidFill>
                  <a:schemeClr val="tx2"/>
                </a:solidFill>
                <a:latin typeface="Arial"/>
                <a:cs typeface="Arial"/>
              </a:rPr>
              <a:t>The </a:t>
            </a:r>
            <a:r>
              <a:rPr sz="1900" dirty="0">
                <a:solidFill>
                  <a:schemeClr val="tx2"/>
                </a:solidFill>
                <a:latin typeface="Arial"/>
                <a:cs typeface="Arial"/>
              </a:rPr>
              <a:t>right </a:t>
            </a:r>
            <a:r>
              <a:rPr sz="1900" spc="-5" dirty="0">
                <a:solidFill>
                  <a:schemeClr val="tx2"/>
                </a:solidFill>
                <a:latin typeface="Arial"/>
                <a:cs typeface="Arial"/>
              </a:rPr>
              <a:t>of </a:t>
            </a:r>
            <a:r>
              <a:rPr sz="1900" dirty="0">
                <a:solidFill>
                  <a:schemeClr val="tx2"/>
                </a:solidFill>
                <a:latin typeface="Arial"/>
                <a:cs typeface="Arial"/>
              </a:rPr>
              <a:t>appeal </a:t>
            </a:r>
            <a:r>
              <a:rPr sz="1900" spc="-5" dirty="0">
                <a:solidFill>
                  <a:schemeClr val="tx2"/>
                </a:solidFill>
                <a:latin typeface="Arial"/>
                <a:cs typeface="Arial"/>
              </a:rPr>
              <a:t>is statutory. </a:t>
            </a:r>
            <a:r>
              <a:rPr sz="1900" dirty="0">
                <a:solidFill>
                  <a:schemeClr val="tx2"/>
                </a:solidFill>
                <a:latin typeface="Arial"/>
                <a:cs typeface="Arial"/>
              </a:rPr>
              <a:t>Where </a:t>
            </a:r>
            <a:r>
              <a:rPr sz="1900" spc="5" dirty="0">
                <a:solidFill>
                  <a:schemeClr val="tx2"/>
                </a:solidFill>
                <a:latin typeface="Arial"/>
                <a:cs typeface="Arial"/>
              </a:rPr>
              <a:t>no </a:t>
            </a:r>
            <a:r>
              <a:rPr sz="1900" spc="-5" dirty="0">
                <a:solidFill>
                  <a:schemeClr val="tx2"/>
                </a:solidFill>
                <a:latin typeface="Arial"/>
                <a:cs typeface="Arial"/>
              </a:rPr>
              <a:t>such </a:t>
            </a:r>
            <a:r>
              <a:rPr sz="1900" dirty="0">
                <a:solidFill>
                  <a:schemeClr val="tx2"/>
                </a:solidFill>
                <a:latin typeface="Arial"/>
                <a:cs typeface="Arial"/>
              </a:rPr>
              <a:t>right </a:t>
            </a:r>
            <a:r>
              <a:rPr sz="1900" spc="-5" dirty="0">
                <a:solidFill>
                  <a:schemeClr val="tx2"/>
                </a:solidFill>
                <a:latin typeface="Arial"/>
                <a:cs typeface="Arial"/>
              </a:rPr>
              <a:t>is </a:t>
            </a:r>
            <a:r>
              <a:rPr sz="1900" dirty="0">
                <a:solidFill>
                  <a:schemeClr val="tx2"/>
                </a:solidFill>
                <a:latin typeface="Arial"/>
                <a:cs typeface="Arial"/>
              </a:rPr>
              <a:t>provided for </a:t>
            </a:r>
            <a:r>
              <a:rPr sz="1900" spc="-5" dirty="0">
                <a:solidFill>
                  <a:schemeClr val="tx2"/>
                </a:solidFill>
                <a:latin typeface="Arial"/>
                <a:cs typeface="Arial"/>
              </a:rPr>
              <a:t>in a </a:t>
            </a:r>
            <a:r>
              <a:rPr sz="1900" dirty="0">
                <a:solidFill>
                  <a:schemeClr val="tx2"/>
                </a:solidFill>
                <a:latin typeface="Arial"/>
                <a:cs typeface="Arial"/>
              </a:rPr>
              <a:t> </a:t>
            </a:r>
            <a:r>
              <a:rPr sz="1900" spc="-5" dirty="0">
                <a:solidFill>
                  <a:schemeClr val="tx2"/>
                </a:solidFill>
                <a:latin typeface="Arial"/>
                <a:cs typeface="Arial"/>
              </a:rPr>
              <a:t>statute,</a:t>
            </a:r>
            <a:r>
              <a:rPr sz="1900" spc="10" dirty="0">
                <a:solidFill>
                  <a:schemeClr val="tx2"/>
                </a:solidFill>
                <a:latin typeface="Arial"/>
                <a:cs typeface="Arial"/>
              </a:rPr>
              <a:t> </a:t>
            </a:r>
            <a:r>
              <a:rPr sz="1900" spc="-5" dirty="0">
                <a:solidFill>
                  <a:schemeClr val="tx2"/>
                </a:solidFill>
                <a:latin typeface="Arial"/>
                <a:cs typeface="Arial"/>
              </a:rPr>
              <a:t>no</a:t>
            </a:r>
            <a:r>
              <a:rPr sz="1900" dirty="0">
                <a:solidFill>
                  <a:schemeClr val="tx2"/>
                </a:solidFill>
                <a:latin typeface="Arial"/>
                <a:cs typeface="Arial"/>
              </a:rPr>
              <a:t> </a:t>
            </a:r>
            <a:r>
              <a:rPr sz="1900" spc="-5" dirty="0">
                <a:solidFill>
                  <a:schemeClr val="tx2"/>
                </a:solidFill>
                <a:latin typeface="Arial"/>
                <a:cs typeface="Arial"/>
              </a:rPr>
              <a:t>party</a:t>
            </a:r>
            <a:r>
              <a:rPr sz="1900" spc="15" dirty="0">
                <a:solidFill>
                  <a:schemeClr val="tx2"/>
                </a:solidFill>
                <a:latin typeface="Arial"/>
                <a:cs typeface="Arial"/>
              </a:rPr>
              <a:t> </a:t>
            </a:r>
            <a:r>
              <a:rPr sz="1900" spc="-5" dirty="0">
                <a:solidFill>
                  <a:schemeClr val="tx2"/>
                </a:solidFill>
                <a:latin typeface="Arial"/>
                <a:cs typeface="Arial"/>
              </a:rPr>
              <a:t>can</a:t>
            </a:r>
            <a:r>
              <a:rPr sz="1900" spc="15" dirty="0">
                <a:solidFill>
                  <a:schemeClr val="tx2"/>
                </a:solidFill>
                <a:latin typeface="Arial"/>
                <a:cs typeface="Arial"/>
              </a:rPr>
              <a:t> </a:t>
            </a:r>
            <a:r>
              <a:rPr sz="1900" spc="-5" dirty="0">
                <a:solidFill>
                  <a:schemeClr val="tx2"/>
                </a:solidFill>
                <a:latin typeface="Arial"/>
                <a:cs typeface="Arial"/>
              </a:rPr>
              <a:t>appeal.</a:t>
            </a:r>
            <a:endParaRPr sz="1900" dirty="0">
              <a:solidFill>
                <a:schemeClr val="tx2"/>
              </a:solidFill>
              <a:latin typeface="Arial"/>
              <a:cs typeface="Arial"/>
            </a:endParaRPr>
          </a:p>
          <a:p>
            <a:pPr algn="just">
              <a:lnSpc>
                <a:spcPct val="100000"/>
              </a:lnSpc>
              <a:buClr>
                <a:srgbClr val="336666"/>
              </a:buClr>
              <a:buFont typeface="Wingdings"/>
              <a:buChar char=""/>
            </a:pPr>
            <a:endParaRPr sz="2000" dirty="0">
              <a:solidFill>
                <a:schemeClr val="tx2"/>
              </a:solidFill>
              <a:latin typeface="Arial"/>
              <a:cs typeface="Arial"/>
            </a:endParaRPr>
          </a:p>
          <a:p>
            <a:pPr marL="355600" indent="-342900" algn="just">
              <a:lnSpc>
                <a:spcPts val="2050"/>
              </a:lnSpc>
              <a:buClr>
                <a:srgbClr val="336666"/>
              </a:buClr>
              <a:buSzPct val="68421"/>
              <a:buFont typeface="Wingdings"/>
              <a:buChar char=""/>
              <a:tabLst>
                <a:tab pos="354965" algn="l"/>
                <a:tab pos="355600" algn="l"/>
              </a:tabLst>
            </a:pPr>
            <a:r>
              <a:rPr sz="1900" spc="-5" dirty="0">
                <a:solidFill>
                  <a:schemeClr val="tx2"/>
                </a:solidFill>
                <a:latin typeface="Arial"/>
                <a:cs typeface="Arial"/>
              </a:rPr>
              <a:t>The</a:t>
            </a:r>
            <a:r>
              <a:rPr sz="1900" spc="375" dirty="0">
                <a:solidFill>
                  <a:schemeClr val="tx2"/>
                </a:solidFill>
                <a:latin typeface="Arial"/>
                <a:cs typeface="Arial"/>
              </a:rPr>
              <a:t> </a:t>
            </a:r>
            <a:r>
              <a:rPr sz="1900" dirty="0">
                <a:solidFill>
                  <a:schemeClr val="tx2"/>
                </a:solidFill>
                <a:latin typeface="Arial"/>
                <a:cs typeface="Arial"/>
              </a:rPr>
              <a:t>power</a:t>
            </a:r>
            <a:r>
              <a:rPr sz="1900" spc="380" dirty="0">
                <a:solidFill>
                  <a:schemeClr val="tx2"/>
                </a:solidFill>
                <a:latin typeface="Arial"/>
                <a:cs typeface="Arial"/>
              </a:rPr>
              <a:t> </a:t>
            </a:r>
            <a:r>
              <a:rPr sz="1900" spc="-5" dirty="0">
                <a:solidFill>
                  <a:schemeClr val="tx2"/>
                </a:solidFill>
                <a:latin typeface="Arial"/>
                <a:cs typeface="Arial"/>
              </a:rPr>
              <a:t>of</a:t>
            </a:r>
            <a:r>
              <a:rPr sz="1900" spc="385" dirty="0">
                <a:solidFill>
                  <a:schemeClr val="tx2"/>
                </a:solidFill>
                <a:latin typeface="Arial"/>
                <a:cs typeface="Arial"/>
              </a:rPr>
              <a:t> </a:t>
            </a:r>
            <a:r>
              <a:rPr sz="1900" spc="-5" dirty="0">
                <a:solidFill>
                  <a:schemeClr val="tx2"/>
                </a:solidFill>
                <a:latin typeface="Arial"/>
                <a:cs typeface="Arial"/>
              </a:rPr>
              <a:t>a</a:t>
            </a:r>
            <a:r>
              <a:rPr sz="1900" spc="370" dirty="0">
                <a:solidFill>
                  <a:schemeClr val="tx2"/>
                </a:solidFill>
                <a:latin typeface="Arial"/>
                <a:cs typeface="Arial"/>
              </a:rPr>
              <a:t> </a:t>
            </a:r>
            <a:r>
              <a:rPr sz="1900" spc="-5" dirty="0">
                <a:solidFill>
                  <a:schemeClr val="tx2"/>
                </a:solidFill>
                <a:latin typeface="Arial"/>
                <a:cs typeface="Arial"/>
              </a:rPr>
              <a:t>court</a:t>
            </a:r>
            <a:r>
              <a:rPr sz="1900" spc="375" dirty="0">
                <a:solidFill>
                  <a:schemeClr val="tx2"/>
                </a:solidFill>
                <a:latin typeface="Arial"/>
                <a:cs typeface="Arial"/>
              </a:rPr>
              <a:t> </a:t>
            </a:r>
            <a:r>
              <a:rPr sz="1900" spc="-5" dirty="0">
                <a:solidFill>
                  <a:schemeClr val="tx2"/>
                </a:solidFill>
                <a:latin typeface="Arial"/>
                <a:cs typeface="Arial"/>
              </a:rPr>
              <a:t>to</a:t>
            </a:r>
            <a:r>
              <a:rPr sz="1900" spc="375" dirty="0">
                <a:solidFill>
                  <a:schemeClr val="tx2"/>
                </a:solidFill>
                <a:latin typeface="Arial"/>
                <a:cs typeface="Arial"/>
              </a:rPr>
              <a:t> </a:t>
            </a:r>
            <a:r>
              <a:rPr sz="1900" dirty="0">
                <a:solidFill>
                  <a:schemeClr val="tx2"/>
                </a:solidFill>
                <a:latin typeface="Arial"/>
                <a:cs typeface="Arial"/>
              </a:rPr>
              <a:t>entertain</a:t>
            </a:r>
            <a:r>
              <a:rPr sz="1900" spc="375" dirty="0">
                <a:solidFill>
                  <a:schemeClr val="tx2"/>
                </a:solidFill>
                <a:latin typeface="Arial"/>
                <a:cs typeface="Arial"/>
              </a:rPr>
              <a:t> </a:t>
            </a:r>
            <a:r>
              <a:rPr sz="1900" dirty="0">
                <a:solidFill>
                  <a:schemeClr val="tx2"/>
                </a:solidFill>
                <a:latin typeface="Arial"/>
                <a:cs typeface="Arial"/>
              </a:rPr>
              <a:t>an</a:t>
            </a:r>
            <a:r>
              <a:rPr sz="1900" spc="375" dirty="0">
                <a:solidFill>
                  <a:schemeClr val="tx2"/>
                </a:solidFill>
                <a:latin typeface="Arial"/>
                <a:cs typeface="Arial"/>
              </a:rPr>
              <a:t> </a:t>
            </a:r>
            <a:r>
              <a:rPr sz="1900" spc="5" dirty="0">
                <a:solidFill>
                  <a:schemeClr val="tx2"/>
                </a:solidFill>
                <a:latin typeface="Arial"/>
                <a:cs typeface="Arial"/>
              </a:rPr>
              <a:t>appeal</a:t>
            </a:r>
            <a:r>
              <a:rPr sz="1900" spc="365" dirty="0">
                <a:solidFill>
                  <a:schemeClr val="tx2"/>
                </a:solidFill>
                <a:latin typeface="Arial"/>
                <a:cs typeface="Arial"/>
              </a:rPr>
              <a:t> </a:t>
            </a:r>
            <a:r>
              <a:rPr sz="1900" spc="-5" dirty="0">
                <a:solidFill>
                  <a:schemeClr val="tx2"/>
                </a:solidFill>
                <a:latin typeface="Arial"/>
                <a:cs typeface="Arial"/>
              </a:rPr>
              <a:t>is</a:t>
            </a:r>
            <a:r>
              <a:rPr sz="1900" spc="365" dirty="0">
                <a:solidFill>
                  <a:schemeClr val="tx2"/>
                </a:solidFill>
                <a:latin typeface="Arial"/>
                <a:cs typeface="Arial"/>
              </a:rPr>
              <a:t> </a:t>
            </a:r>
            <a:r>
              <a:rPr sz="1900" dirty="0">
                <a:solidFill>
                  <a:schemeClr val="tx2"/>
                </a:solidFill>
                <a:latin typeface="Arial"/>
                <a:cs typeface="Arial"/>
              </a:rPr>
              <a:t>equally</a:t>
            </a:r>
            <a:r>
              <a:rPr sz="1900" spc="375" dirty="0">
                <a:solidFill>
                  <a:schemeClr val="tx2"/>
                </a:solidFill>
                <a:latin typeface="Arial"/>
                <a:cs typeface="Arial"/>
              </a:rPr>
              <a:t> </a:t>
            </a:r>
            <a:r>
              <a:rPr sz="1900" dirty="0">
                <a:solidFill>
                  <a:schemeClr val="tx2"/>
                </a:solidFill>
                <a:latin typeface="Arial"/>
                <a:cs typeface="Arial"/>
              </a:rPr>
              <a:t>conferred</a:t>
            </a:r>
            <a:r>
              <a:rPr sz="1900" spc="380" dirty="0">
                <a:solidFill>
                  <a:schemeClr val="tx2"/>
                </a:solidFill>
                <a:latin typeface="Arial"/>
                <a:cs typeface="Arial"/>
              </a:rPr>
              <a:t> </a:t>
            </a:r>
            <a:r>
              <a:rPr sz="1900" spc="-5" dirty="0">
                <a:solidFill>
                  <a:schemeClr val="tx2"/>
                </a:solidFill>
                <a:latin typeface="Arial"/>
                <a:cs typeface="Arial"/>
              </a:rPr>
              <a:t>by</a:t>
            </a:r>
            <a:endParaRPr sz="1900" dirty="0">
              <a:solidFill>
                <a:schemeClr val="tx2"/>
              </a:solidFill>
              <a:latin typeface="Arial"/>
              <a:cs typeface="Arial"/>
            </a:endParaRPr>
          </a:p>
          <a:p>
            <a:pPr marL="355600" algn="just">
              <a:lnSpc>
                <a:spcPts val="2050"/>
              </a:lnSpc>
            </a:pPr>
            <a:r>
              <a:rPr sz="1900" spc="-5" dirty="0">
                <a:solidFill>
                  <a:schemeClr val="tx2"/>
                </a:solidFill>
                <a:latin typeface="Arial"/>
                <a:cs typeface="Arial"/>
              </a:rPr>
              <a:t>statute.</a:t>
            </a:r>
            <a:r>
              <a:rPr sz="1900" spc="20" dirty="0">
                <a:solidFill>
                  <a:schemeClr val="tx2"/>
                </a:solidFill>
                <a:latin typeface="Arial"/>
                <a:cs typeface="Arial"/>
              </a:rPr>
              <a:t> </a:t>
            </a:r>
            <a:r>
              <a:rPr sz="1900" spc="-5" dirty="0">
                <a:solidFill>
                  <a:schemeClr val="tx2"/>
                </a:solidFill>
                <a:latin typeface="Arial"/>
                <a:cs typeface="Arial"/>
              </a:rPr>
              <a:t>No</a:t>
            </a:r>
            <a:r>
              <a:rPr sz="1900" spc="10" dirty="0">
                <a:solidFill>
                  <a:schemeClr val="tx2"/>
                </a:solidFill>
                <a:latin typeface="Arial"/>
                <a:cs typeface="Arial"/>
              </a:rPr>
              <a:t> </a:t>
            </a:r>
            <a:r>
              <a:rPr sz="1900" spc="-5" dirty="0">
                <a:solidFill>
                  <a:schemeClr val="tx2"/>
                </a:solidFill>
                <a:latin typeface="Arial"/>
                <a:cs typeface="Arial"/>
              </a:rPr>
              <a:t>court</a:t>
            </a:r>
            <a:r>
              <a:rPr sz="1900" spc="30" dirty="0">
                <a:solidFill>
                  <a:schemeClr val="tx2"/>
                </a:solidFill>
                <a:latin typeface="Arial"/>
                <a:cs typeface="Arial"/>
              </a:rPr>
              <a:t> </a:t>
            </a:r>
            <a:r>
              <a:rPr sz="1900" spc="-5" dirty="0">
                <a:solidFill>
                  <a:schemeClr val="tx2"/>
                </a:solidFill>
                <a:latin typeface="Arial"/>
                <a:cs typeface="Arial"/>
              </a:rPr>
              <a:t>has</a:t>
            </a:r>
            <a:r>
              <a:rPr sz="1900" spc="20" dirty="0">
                <a:solidFill>
                  <a:schemeClr val="tx2"/>
                </a:solidFill>
                <a:latin typeface="Arial"/>
                <a:cs typeface="Arial"/>
              </a:rPr>
              <a:t> </a:t>
            </a:r>
            <a:r>
              <a:rPr sz="1900" spc="-5" dirty="0">
                <a:solidFill>
                  <a:schemeClr val="tx2"/>
                </a:solidFill>
                <a:latin typeface="Arial"/>
                <a:cs typeface="Arial"/>
              </a:rPr>
              <a:t>an</a:t>
            </a:r>
            <a:r>
              <a:rPr sz="1900" spc="25" dirty="0">
                <a:solidFill>
                  <a:schemeClr val="tx2"/>
                </a:solidFill>
                <a:latin typeface="Arial"/>
                <a:cs typeface="Arial"/>
              </a:rPr>
              <a:t> </a:t>
            </a:r>
            <a:r>
              <a:rPr sz="1900" spc="-5" dirty="0">
                <a:solidFill>
                  <a:schemeClr val="tx2"/>
                </a:solidFill>
                <a:latin typeface="Arial"/>
                <a:cs typeface="Arial"/>
              </a:rPr>
              <a:t>inherent</a:t>
            </a:r>
            <a:r>
              <a:rPr sz="1900" spc="50" dirty="0">
                <a:solidFill>
                  <a:schemeClr val="tx2"/>
                </a:solidFill>
                <a:latin typeface="Arial"/>
                <a:cs typeface="Arial"/>
              </a:rPr>
              <a:t> </a:t>
            </a:r>
            <a:r>
              <a:rPr sz="1900" spc="-5" dirty="0">
                <a:solidFill>
                  <a:schemeClr val="tx2"/>
                </a:solidFill>
                <a:latin typeface="Arial"/>
                <a:cs typeface="Arial"/>
              </a:rPr>
              <a:t>jurisdiction</a:t>
            </a:r>
            <a:r>
              <a:rPr sz="1900" spc="60" dirty="0">
                <a:solidFill>
                  <a:schemeClr val="tx2"/>
                </a:solidFill>
                <a:latin typeface="Arial"/>
                <a:cs typeface="Arial"/>
              </a:rPr>
              <a:t> </a:t>
            </a:r>
            <a:r>
              <a:rPr sz="1900" spc="-5" dirty="0">
                <a:solidFill>
                  <a:schemeClr val="tx2"/>
                </a:solidFill>
                <a:latin typeface="Arial"/>
                <a:cs typeface="Arial"/>
              </a:rPr>
              <a:t>to</a:t>
            </a:r>
            <a:r>
              <a:rPr sz="1900" spc="10" dirty="0">
                <a:solidFill>
                  <a:schemeClr val="tx2"/>
                </a:solidFill>
                <a:latin typeface="Arial"/>
                <a:cs typeface="Arial"/>
              </a:rPr>
              <a:t> </a:t>
            </a:r>
            <a:r>
              <a:rPr sz="1900" spc="-5" dirty="0">
                <a:solidFill>
                  <a:schemeClr val="tx2"/>
                </a:solidFill>
                <a:latin typeface="Arial"/>
                <a:cs typeface="Arial"/>
              </a:rPr>
              <a:t>entertain</a:t>
            </a:r>
            <a:r>
              <a:rPr sz="1900" spc="40" dirty="0">
                <a:solidFill>
                  <a:schemeClr val="tx2"/>
                </a:solidFill>
                <a:latin typeface="Arial"/>
                <a:cs typeface="Arial"/>
              </a:rPr>
              <a:t> </a:t>
            </a:r>
            <a:r>
              <a:rPr sz="1900" spc="-5" dirty="0">
                <a:solidFill>
                  <a:schemeClr val="tx2"/>
                </a:solidFill>
                <a:latin typeface="Arial"/>
                <a:cs typeface="Arial"/>
              </a:rPr>
              <a:t>an</a:t>
            </a:r>
            <a:r>
              <a:rPr sz="1900" spc="20" dirty="0">
                <a:solidFill>
                  <a:schemeClr val="tx2"/>
                </a:solidFill>
                <a:latin typeface="Arial"/>
                <a:cs typeface="Arial"/>
              </a:rPr>
              <a:t> </a:t>
            </a:r>
            <a:r>
              <a:rPr sz="1900" spc="-5" dirty="0">
                <a:solidFill>
                  <a:schemeClr val="tx2"/>
                </a:solidFill>
                <a:latin typeface="Arial"/>
                <a:cs typeface="Arial"/>
              </a:rPr>
              <a:t>appeal.</a:t>
            </a:r>
            <a:endParaRPr sz="1900" dirty="0">
              <a:solidFill>
                <a:schemeClr val="tx2"/>
              </a:solidFill>
              <a:latin typeface="Arial"/>
              <a:cs typeface="Arial"/>
            </a:endParaRPr>
          </a:p>
          <a:p>
            <a:pPr algn="just">
              <a:lnSpc>
                <a:spcPct val="100000"/>
              </a:lnSpc>
              <a:spcBef>
                <a:spcPts val="25"/>
              </a:spcBef>
            </a:pPr>
            <a:endParaRPr sz="2350" dirty="0">
              <a:solidFill>
                <a:schemeClr val="tx2"/>
              </a:solidFill>
              <a:latin typeface="Arial"/>
              <a:cs typeface="Arial"/>
            </a:endParaRPr>
          </a:p>
          <a:p>
            <a:pPr marL="355600" marR="6350" indent="-342900" algn="just">
              <a:lnSpc>
                <a:spcPts val="1820"/>
              </a:lnSpc>
              <a:buClr>
                <a:srgbClr val="336666"/>
              </a:buClr>
              <a:buSzPct val="68421"/>
              <a:buFont typeface="Wingdings"/>
              <a:buChar char=""/>
              <a:tabLst>
                <a:tab pos="355600" algn="l"/>
              </a:tabLst>
            </a:pPr>
            <a:r>
              <a:rPr sz="1900" spc="-5" dirty="0">
                <a:solidFill>
                  <a:schemeClr val="tx2"/>
                </a:solidFill>
                <a:latin typeface="Arial"/>
                <a:cs typeface="Arial"/>
              </a:rPr>
              <a:t>Section </a:t>
            </a:r>
            <a:r>
              <a:rPr sz="1900" dirty="0">
                <a:solidFill>
                  <a:schemeClr val="tx2"/>
                </a:solidFill>
                <a:latin typeface="Arial"/>
                <a:cs typeface="Arial"/>
              </a:rPr>
              <a:t>272(2) </a:t>
            </a:r>
            <a:r>
              <a:rPr sz="1900" spc="-5" dirty="0">
                <a:solidFill>
                  <a:schemeClr val="tx2"/>
                </a:solidFill>
                <a:latin typeface="Arial"/>
                <a:cs typeface="Arial"/>
              </a:rPr>
              <a:t>of the CFRN</a:t>
            </a:r>
            <a:r>
              <a:rPr lang="en-GB" sz="1900" spc="-5" dirty="0">
                <a:solidFill>
                  <a:schemeClr val="tx2"/>
                </a:solidFill>
                <a:latin typeface="Arial"/>
                <a:cs typeface="Arial"/>
              </a:rPr>
              <a:t> 1999 (as amended)</a:t>
            </a:r>
            <a:r>
              <a:rPr sz="1900" spc="-5" dirty="0">
                <a:solidFill>
                  <a:schemeClr val="tx2"/>
                </a:solidFill>
                <a:latin typeface="Arial"/>
                <a:cs typeface="Arial"/>
              </a:rPr>
              <a:t> </a:t>
            </a:r>
            <a:r>
              <a:rPr sz="1900" dirty="0">
                <a:solidFill>
                  <a:schemeClr val="tx2"/>
                </a:solidFill>
                <a:latin typeface="Arial"/>
                <a:cs typeface="Arial"/>
              </a:rPr>
              <a:t>give</a:t>
            </a:r>
            <a:r>
              <a:rPr lang="en-US" sz="1900" dirty="0">
                <a:solidFill>
                  <a:schemeClr val="tx2"/>
                </a:solidFill>
                <a:latin typeface="Arial"/>
                <a:cs typeface="Arial"/>
              </a:rPr>
              <a:t>s</a:t>
            </a:r>
            <a:r>
              <a:rPr sz="1900" spc="500" dirty="0">
                <a:solidFill>
                  <a:schemeClr val="tx2"/>
                </a:solidFill>
                <a:latin typeface="Arial"/>
                <a:cs typeface="Arial"/>
              </a:rPr>
              <a:t> </a:t>
            </a:r>
            <a:r>
              <a:rPr sz="1900" spc="-5" dirty="0">
                <a:solidFill>
                  <a:schemeClr val="tx2"/>
                </a:solidFill>
                <a:latin typeface="Arial"/>
                <a:cs typeface="Arial"/>
              </a:rPr>
              <a:t>the</a:t>
            </a:r>
            <a:r>
              <a:rPr sz="1900" spc="495" dirty="0">
                <a:solidFill>
                  <a:schemeClr val="tx2"/>
                </a:solidFill>
                <a:latin typeface="Arial"/>
                <a:cs typeface="Arial"/>
              </a:rPr>
              <a:t> </a:t>
            </a:r>
            <a:r>
              <a:rPr sz="1900" dirty="0">
                <a:solidFill>
                  <a:schemeClr val="tx2"/>
                </a:solidFill>
                <a:latin typeface="Arial"/>
                <a:cs typeface="Arial"/>
              </a:rPr>
              <a:t>High</a:t>
            </a:r>
            <a:r>
              <a:rPr sz="1900" spc="505" dirty="0">
                <a:solidFill>
                  <a:schemeClr val="tx2"/>
                </a:solidFill>
                <a:latin typeface="Arial"/>
                <a:cs typeface="Arial"/>
              </a:rPr>
              <a:t> </a:t>
            </a:r>
            <a:r>
              <a:rPr sz="1900" spc="-5" dirty="0">
                <a:solidFill>
                  <a:schemeClr val="tx2"/>
                </a:solidFill>
                <a:latin typeface="Arial"/>
                <a:cs typeface="Arial"/>
              </a:rPr>
              <a:t>Court</a:t>
            </a:r>
            <a:r>
              <a:rPr sz="1900" spc="495" dirty="0">
                <a:solidFill>
                  <a:schemeClr val="tx2"/>
                </a:solidFill>
                <a:latin typeface="Arial"/>
                <a:cs typeface="Arial"/>
              </a:rPr>
              <a:t> </a:t>
            </a:r>
            <a:r>
              <a:rPr sz="1900" spc="-5" dirty="0">
                <a:solidFill>
                  <a:schemeClr val="tx2"/>
                </a:solidFill>
                <a:latin typeface="Arial"/>
                <a:cs typeface="Arial"/>
              </a:rPr>
              <a:t>of</a:t>
            </a:r>
            <a:r>
              <a:rPr lang="en-US" sz="1900" spc="500" dirty="0">
                <a:solidFill>
                  <a:schemeClr val="tx2"/>
                </a:solidFill>
                <a:latin typeface="Arial"/>
                <a:cs typeface="Arial"/>
              </a:rPr>
              <a:t> </a:t>
            </a:r>
            <a:r>
              <a:rPr lang="en-GB" sz="1900" spc="-5" dirty="0">
                <a:solidFill>
                  <a:schemeClr val="tx2"/>
                </a:solidFill>
                <a:latin typeface="Arial"/>
                <a:cs typeface="Arial"/>
              </a:rPr>
              <a:t> Delta </a:t>
            </a:r>
            <a:r>
              <a:rPr sz="1900" spc="-5" dirty="0">
                <a:solidFill>
                  <a:schemeClr val="tx2"/>
                </a:solidFill>
                <a:latin typeface="Arial"/>
                <a:cs typeface="Arial"/>
              </a:rPr>
              <a:t>State</a:t>
            </a:r>
            <a:r>
              <a:rPr sz="1900" spc="500" dirty="0">
                <a:solidFill>
                  <a:schemeClr val="tx2"/>
                </a:solidFill>
                <a:latin typeface="Arial"/>
                <a:cs typeface="Arial"/>
              </a:rPr>
              <a:t> </a:t>
            </a:r>
            <a:r>
              <a:rPr sz="1900" dirty="0">
                <a:solidFill>
                  <a:schemeClr val="tx2"/>
                </a:solidFill>
                <a:latin typeface="Arial"/>
                <a:cs typeface="Arial"/>
              </a:rPr>
              <a:t>appellate</a:t>
            </a:r>
            <a:r>
              <a:rPr lang="en-US" sz="1900" dirty="0">
                <a:solidFill>
                  <a:schemeClr val="tx2"/>
                </a:solidFill>
                <a:latin typeface="Arial"/>
                <a:cs typeface="Arial"/>
              </a:rPr>
              <a:t> </a:t>
            </a:r>
            <a:r>
              <a:rPr sz="1900" dirty="0">
                <a:solidFill>
                  <a:schemeClr val="tx2"/>
                </a:solidFill>
                <a:latin typeface="Arial"/>
                <a:cs typeface="Arial"/>
              </a:rPr>
              <a:t>jurisdiction</a:t>
            </a:r>
            <a:r>
              <a:rPr sz="1900" spc="5" dirty="0">
                <a:solidFill>
                  <a:schemeClr val="tx2"/>
                </a:solidFill>
                <a:latin typeface="Arial"/>
                <a:cs typeface="Arial"/>
              </a:rPr>
              <a:t> </a:t>
            </a:r>
            <a:r>
              <a:rPr sz="1900" spc="-5" dirty="0">
                <a:solidFill>
                  <a:schemeClr val="tx2"/>
                </a:solidFill>
                <a:latin typeface="Arial"/>
                <a:cs typeface="Arial"/>
              </a:rPr>
              <a:t>to</a:t>
            </a:r>
            <a:r>
              <a:rPr sz="1900" dirty="0">
                <a:solidFill>
                  <a:schemeClr val="tx2"/>
                </a:solidFill>
                <a:latin typeface="Arial"/>
                <a:cs typeface="Arial"/>
              </a:rPr>
              <a:t> </a:t>
            </a:r>
            <a:r>
              <a:rPr sz="1900" spc="-5" dirty="0">
                <a:solidFill>
                  <a:schemeClr val="tx2"/>
                </a:solidFill>
                <a:latin typeface="Arial"/>
                <a:cs typeface="Arial"/>
              </a:rPr>
              <a:t>hear</a:t>
            </a:r>
            <a:r>
              <a:rPr sz="1900" dirty="0">
                <a:solidFill>
                  <a:schemeClr val="tx2"/>
                </a:solidFill>
                <a:latin typeface="Arial"/>
                <a:cs typeface="Arial"/>
              </a:rPr>
              <a:t> and</a:t>
            </a:r>
            <a:r>
              <a:rPr sz="1900" spc="5" dirty="0">
                <a:solidFill>
                  <a:schemeClr val="tx2"/>
                </a:solidFill>
                <a:latin typeface="Arial"/>
                <a:cs typeface="Arial"/>
              </a:rPr>
              <a:t> </a:t>
            </a:r>
            <a:r>
              <a:rPr sz="1900" dirty="0">
                <a:solidFill>
                  <a:schemeClr val="tx2"/>
                </a:solidFill>
                <a:latin typeface="Arial"/>
                <a:cs typeface="Arial"/>
              </a:rPr>
              <a:t>determine</a:t>
            </a:r>
            <a:r>
              <a:rPr sz="1900" spc="5" dirty="0">
                <a:solidFill>
                  <a:schemeClr val="tx2"/>
                </a:solidFill>
                <a:latin typeface="Arial"/>
                <a:cs typeface="Arial"/>
              </a:rPr>
              <a:t> </a:t>
            </a:r>
            <a:r>
              <a:rPr sz="1900" dirty="0">
                <a:solidFill>
                  <a:schemeClr val="tx2"/>
                </a:solidFill>
                <a:latin typeface="Arial"/>
                <a:cs typeface="Arial"/>
              </a:rPr>
              <a:t>all</a:t>
            </a:r>
            <a:r>
              <a:rPr sz="1900" spc="5" dirty="0">
                <a:solidFill>
                  <a:schemeClr val="tx2"/>
                </a:solidFill>
                <a:latin typeface="Arial"/>
                <a:cs typeface="Arial"/>
              </a:rPr>
              <a:t> </a:t>
            </a:r>
            <a:r>
              <a:rPr sz="1900" dirty="0">
                <a:solidFill>
                  <a:schemeClr val="tx2"/>
                </a:solidFill>
                <a:latin typeface="Arial"/>
                <a:cs typeface="Arial"/>
              </a:rPr>
              <a:t>appeals</a:t>
            </a:r>
            <a:r>
              <a:rPr sz="1900" spc="5" dirty="0">
                <a:solidFill>
                  <a:schemeClr val="tx2"/>
                </a:solidFill>
                <a:latin typeface="Arial"/>
                <a:cs typeface="Arial"/>
              </a:rPr>
              <a:t> </a:t>
            </a:r>
            <a:r>
              <a:rPr sz="1900" spc="-5" dirty="0">
                <a:solidFill>
                  <a:schemeClr val="tx2"/>
                </a:solidFill>
                <a:latin typeface="Arial"/>
                <a:cs typeface="Arial"/>
              </a:rPr>
              <a:t>from</a:t>
            </a:r>
            <a:r>
              <a:rPr sz="1900" dirty="0">
                <a:solidFill>
                  <a:schemeClr val="tx2"/>
                </a:solidFill>
                <a:latin typeface="Arial"/>
                <a:cs typeface="Arial"/>
              </a:rPr>
              <a:t> </a:t>
            </a:r>
            <a:r>
              <a:rPr sz="1900" spc="-5" dirty="0">
                <a:solidFill>
                  <a:schemeClr val="tx2"/>
                </a:solidFill>
                <a:latin typeface="Arial"/>
                <a:cs typeface="Arial"/>
              </a:rPr>
              <a:t>the</a:t>
            </a:r>
            <a:r>
              <a:rPr sz="1900" dirty="0">
                <a:solidFill>
                  <a:schemeClr val="tx2"/>
                </a:solidFill>
                <a:latin typeface="Arial"/>
                <a:cs typeface="Arial"/>
              </a:rPr>
              <a:t> </a:t>
            </a:r>
            <a:r>
              <a:rPr sz="1900" spc="-5" dirty="0">
                <a:solidFill>
                  <a:schemeClr val="tx2"/>
                </a:solidFill>
                <a:latin typeface="Arial"/>
                <a:cs typeface="Arial"/>
              </a:rPr>
              <a:t>decision</a:t>
            </a:r>
            <a:r>
              <a:rPr sz="1900" dirty="0">
                <a:solidFill>
                  <a:schemeClr val="tx2"/>
                </a:solidFill>
                <a:latin typeface="Arial"/>
                <a:cs typeface="Arial"/>
              </a:rPr>
              <a:t> </a:t>
            </a:r>
            <a:r>
              <a:rPr sz="1900" spc="-5" dirty="0">
                <a:solidFill>
                  <a:schemeClr val="tx2"/>
                </a:solidFill>
                <a:latin typeface="Arial"/>
                <a:cs typeface="Arial"/>
              </a:rPr>
              <a:t>of</a:t>
            </a:r>
            <a:r>
              <a:rPr lang="en-US" sz="1900" spc="-5" dirty="0">
                <a:solidFill>
                  <a:schemeClr val="tx2"/>
                </a:solidFill>
                <a:latin typeface="Arial"/>
                <a:cs typeface="Arial"/>
              </a:rPr>
              <a:t> </a:t>
            </a:r>
            <a:r>
              <a:rPr sz="1900" spc="-515" dirty="0">
                <a:solidFill>
                  <a:schemeClr val="tx2"/>
                </a:solidFill>
                <a:latin typeface="Arial"/>
                <a:cs typeface="Arial"/>
              </a:rPr>
              <a:t> </a:t>
            </a:r>
            <a:r>
              <a:rPr lang="en-US" sz="1900" spc="-5" dirty="0">
                <a:solidFill>
                  <a:schemeClr val="tx2"/>
                </a:solidFill>
                <a:latin typeface="Arial"/>
                <a:cs typeface="Arial"/>
              </a:rPr>
              <a:t>Magistrate Court</a:t>
            </a:r>
            <a:r>
              <a:rPr sz="1900" spc="-5" dirty="0">
                <a:solidFill>
                  <a:schemeClr val="tx2"/>
                </a:solidFill>
                <a:latin typeface="Arial"/>
                <a:cs typeface="Arial"/>
              </a:rPr>
              <a:t>s</a:t>
            </a:r>
            <a:r>
              <a:rPr sz="1900" spc="10" dirty="0">
                <a:solidFill>
                  <a:schemeClr val="tx2"/>
                </a:solidFill>
                <a:latin typeface="Arial"/>
                <a:cs typeface="Arial"/>
              </a:rPr>
              <a:t> </a:t>
            </a:r>
            <a:r>
              <a:rPr sz="1900" spc="-5" dirty="0">
                <a:solidFill>
                  <a:schemeClr val="tx2"/>
                </a:solidFill>
                <a:latin typeface="Arial"/>
                <a:cs typeface="Arial"/>
              </a:rPr>
              <a:t>in</a:t>
            </a:r>
            <a:r>
              <a:rPr sz="1900" spc="15" dirty="0">
                <a:solidFill>
                  <a:schemeClr val="tx2"/>
                </a:solidFill>
                <a:latin typeface="Arial"/>
                <a:cs typeface="Arial"/>
              </a:rPr>
              <a:t> </a:t>
            </a:r>
            <a:r>
              <a:rPr lang="en-GB" sz="1900" spc="-5" dirty="0">
                <a:solidFill>
                  <a:schemeClr val="tx2"/>
                </a:solidFill>
                <a:latin typeface="Arial"/>
                <a:cs typeface="Arial"/>
              </a:rPr>
              <a:t>the state. This includes judgments of the Magistrate Courts sitting as Small Claims Court.</a:t>
            </a:r>
            <a:endParaRPr sz="1900" dirty="0">
              <a:solidFill>
                <a:schemeClr val="tx2"/>
              </a:solidFill>
              <a:latin typeface="Arial"/>
              <a:cs typeface="Arial"/>
            </a:endParaRPr>
          </a:p>
          <a:p>
            <a:pPr algn="just">
              <a:lnSpc>
                <a:spcPct val="100000"/>
              </a:lnSpc>
              <a:spcBef>
                <a:spcPts val="50"/>
              </a:spcBef>
              <a:buClr>
                <a:srgbClr val="336666"/>
              </a:buClr>
              <a:buFont typeface="Wingdings"/>
              <a:buChar char=""/>
            </a:pPr>
            <a:endParaRPr sz="1900" b="1" dirty="0">
              <a:latin typeface="Arial"/>
              <a:cs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596900" marR="5080">
              <a:lnSpc>
                <a:spcPct val="100000"/>
              </a:lnSpc>
              <a:spcBef>
                <a:spcPts val="100"/>
              </a:spcBef>
            </a:pPr>
            <a:r>
              <a:rPr spc="-5" dirty="0"/>
              <a:t>Appeals</a:t>
            </a:r>
            <a:r>
              <a:rPr spc="-10" dirty="0"/>
              <a:t> </a:t>
            </a:r>
            <a:r>
              <a:rPr dirty="0"/>
              <a:t>from</a:t>
            </a:r>
            <a:r>
              <a:rPr spc="-40" dirty="0"/>
              <a:t> </a:t>
            </a:r>
            <a:r>
              <a:rPr dirty="0"/>
              <a:t>the</a:t>
            </a:r>
            <a:r>
              <a:rPr spc="-35" dirty="0"/>
              <a:t> </a:t>
            </a:r>
            <a:r>
              <a:rPr spc="-5" dirty="0"/>
              <a:t>Small</a:t>
            </a:r>
            <a:r>
              <a:rPr spc="-10" dirty="0"/>
              <a:t> </a:t>
            </a:r>
            <a:r>
              <a:rPr dirty="0"/>
              <a:t>Claims </a:t>
            </a:r>
            <a:r>
              <a:rPr spc="-1040" dirty="0"/>
              <a:t> </a:t>
            </a:r>
            <a:r>
              <a:rPr dirty="0"/>
              <a:t>Court</a:t>
            </a:r>
            <a:r>
              <a:rPr spc="-40" dirty="0"/>
              <a:t> </a:t>
            </a:r>
            <a:r>
              <a:rPr dirty="0"/>
              <a:t>–</a:t>
            </a:r>
            <a:r>
              <a:rPr spc="-15" dirty="0"/>
              <a:t> </a:t>
            </a:r>
            <a:r>
              <a:rPr dirty="0"/>
              <a:t>Relevant</a:t>
            </a:r>
            <a:r>
              <a:rPr spc="-10" dirty="0"/>
              <a:t> </a:t>
            </a:r>
            <a:r>
              <a:rPr dirty="0"/>
              <a:t>Provisions</a:t>
            </a:r>
          </a:p>
        </p:txBody>
      </p:sp>
      <p:sp>
        <p:nvSpPr>
          <p:cNvPr id="3" name="object 3"/>
          <p:cNvSpPr txBox="1"/>
          <p:nvPr/>
        </p:nvSpPr>
        <p:spPr>
          <a:xfrm>
            <a:off x="380999" y="1752600"/>
            <a:ext cx="8382000" cy="4551887"/>
          </a:xfrm>
          <a:prstGeom prst="rect">
            <a:avLst/>
          </a:prstGeom>
        </p:spPr>
        <p:txBody>
          <a:bodyPr vert="horz" wrap="square" lIns="0" tIns="67945" rIns="0" bIns="0" rtlCol="0" anchor="t">
            <a:spAutoFit/>
          </a:bodyPr>
          <a:lstStyle/>
          <a:p>
            <a:pPr marL="450850" lvl="1" indent="-265113" algn="just">
              <a:spcBef>
                <a:spcPts val="30"/>
              </a:spcBef>
              <a:buFont typeface="Courier New" panose="02070309020205020404" pitchFamily="49" charset="0"/>
              <a:buChar char="o"/>
            </a:pPr>
            <a:r>
              <a:rPr lang="en-GB" spc="-5" dirty="0">
                <a:solidFill>
                  <a:srgbClr val="002060"/>
                </a:solidFill>
                <a:latin typeface="Arial"/>
                <a:cs typeface="Arial"/>
              </a:rPr>
              <a:t>Appeals against the decisions of the Small Claims Court lie to the High Court of the State. </a:t>
            </a:r>
          </a:p>
          <a:p>
            <a:pPr marL="450850" lvl="1" indent="-265113" algn="just">
              <a:spcBef>
                <a:spcPts val="30"/>
              </a:spcBef>
            </a:pPr>
            <a:endParaRPr lang="en-GB" spc="-5" dirty="0">
              <a:solidFill>
                <a:srgbClr val="002060"/>
              </a:solidFill>
              <a:latin typeface="Arial"/>
              <a:cs typeface="Arial"/>
            </a:endParaRPr>
          </a:p>
          <a:p>
            <a:pPr marL="450850" lvl="1" indent="-265113" algn="just">
              <a:spcBef>
                <a:spcPts val="30"/>
              </a:spcBef>
              <a:buFont typeface="Courier New" panose="02070309020205020404" pitchFamily="49" charset="0"/>
              <a:buChar char="o"/>
            </a:pPr>
            <a:r>
              <a:rPr lang="en-GB" spc="-5" dirty="0">
                <a:solidFill>
                  <a:srgbClr val="002060"/>
                </a:solidFill>
                <a:latin typeface="Arial"/>
                <a:cs typeface="Arial"/>
              </a:rPr>
              <a:t>By the provision of </a:t>
            </a:r>
            <a:r>
              <a:rPr lang="en-GB" b="1" spc="-5" dirty="0">
                <a:solidFill>
                  <a:srgbClr val="002060"/>
                </a:solidFill>
                <a:latin typeface="Arial"/>
                <a:cs typeface="Arial"/>
              </a:rPr>
              <a:t>Article 14(1) of the Practice Direction</a:t>
            </a:r>
            <a:r>
              <a:rPr lang="en-US" b="1" spc="-5" dirty="0">
                <a:solidFill>
                  <a:srgbClr val="002060"/>
                </a:solidFill>
                <a:latin typeface="Arial"/>
                <a:cs typeface="Arial"/>
              </a:rPr>
              <a:t>, </a:t>
            </a:r>
            <a:r>
              <a:rPr lang="en-US" spc="-5" dirty="0">
                <a:solidFill>
                  <a:srgbClr val="002060"/>
                </a:solidFill>
                <a:latin typeface="Arial"/>
                <a:cs typeface="Arial"/>
              </a:rPr>
              <a:t>a party who is aggrieved with the decision of the Small Claims Court may appeal to the High Court of Delta State.</a:t>
            </a:r>
          </a:p>
          <a:p>
            <a:pPr marL="450850" lvl="1" indent="-265113" algn="just">
              <a:spcBef>
                <a:spcPts val="30"/>
              </a:spcBef>
            </a:pPr>
            <a:endParaRPr lang="en-US" spc="-5" dirty="0">
              <a:solidFill>
                <a:srgbClr val="002060"/>
              </a:solidFill>
              <a:latin typeface="Arial"/>
              <a:cs typeface="Arial"/>
            </a:endParaRPr>
          </a:p>
          <a:p>
            <a:pPr marL="450850" lvl="1" indent="-265113" algn="just">
              <a:spcBef>
                <a:spcPts val="30"/>
              </a:spcBef>
              <a:buFont typeface="Courier New" panose="02070309020205020404" pitchFamily="49" charset="0"/>
              <a:buChar char="o"/>
            </a:pPr>
            <a:r>
              <a:rPr lang="en-US" spc="-5" dirty="0">
                <a:solidFill>
                  <a:srgbClr val="002060"/>
                </a:solidFill>
                <a:latin typeface="Arial"/>
                <a:cs typeface="Arial"/>
              </a:rPr>
              <a:t>Consequently, a</a:t>
            </a:r>
            <a:r>
              <a:rPr lang="en-US" spc="-5" dirty="0">
                <a:solidFill>
                  <a:schemeClr val="tx2"/>
                </a:solidFill>
                <a:latin typeface="Arial"/>
                <a:cs typeface="Arial"/>
              </a:rPr>
              <a:t>n aggrieved party must therefore file a Notice of Appeal as </a:t>
            </a:r>
            <a:r>
              <a:rPr spc="-5" dirty="0">
                <a:solidFill>
                  <a:schemeClr val="tx2"/>
                </a:solidFill>
                <a:latin typeface="Arial"/>
                <a:cs typeface="Arial"/>
              </a:rPr>
              <a:t>in </a:t>
            </a:r>
            <a:r>
              <a:rPr dirty="0">
                <a:solidFill>
                  <a:schemeClr val="tx2"/>
                </a:solidFill>
                <a:latin typeface="Arial"/>
                <a:cs typeface="Arial"/>
              </a:rPr>
              <a:t>Form </a:t>
            </a:r>
            <a:r>
              <a:rPr lang="en-US" dirty="0">
                <a:solidFill>
                  <a:schemeClr val="tx2"/>
                </a:solidFill>
                <a:latin typeface="Arial"/>
                <a:cs typeface="Arial"/>
              </a:rPr>
              <a:t>SCC </a:t>
            </a:r>
            <a:r>
              <a:rPr spc="-5" dirty="0">
                <a:solidFill>
                  <a:schemeClr val="tx2"/>
                </a:solidFill>
                <a:latin typeface="Arial"/>
                <a:cs typeface="Arial"/>
              </a:rPr>
              <a:t>8</a:t>
            </a:r>
            <a:r>
              <a:rPr dirty="0">
                <a:solidFill>
                  <a:schemeClr val="tx2"/>
                </a:solidFill>
                <a:latin typeface="Arial"/>
                <a:cs typeface="Arial"/>
              </a:rPr>
              <a:t> </a:t>
            </a:r>
            <a:r>
              <a:rPr spc="-5" dirty="0">
                <a:solidFill>
                  <a:schemeClr val="tx2"/>
                </a:solidFill>
                <a:latin typeface="Arial"/>
                <a:cs typeface="Arial"/>
              </a:rPr>
              <a:t>within fourteen (14) days of </a:t>
            </a:r>
            <a:r>
              <a:rPr dirty="0">
                <a:solidFill>
                  <a:schemeClr val="tx2"/>
                </a:solidFill>
                <a:latin typeface="Arial"/>
                <a:cs typeface="Arial"/>
              </a:rPr>
              <a:t>the</a:t>
            </a:r>
            <a:r>
              <a:rPr lang="en-US" dirty="0">
                <a:solidFill>
                  <a:schemeClr val="tx2"/>
                </a:solidFill>
                <a:latin typeface="Arial"/>
                <a:cs typeface="Arial"/>
              </a:rPr>
              <a:t> </a:t>
            </a:r>
            <a:r>
              <a:rPr spc="5" dirty="0">
                <a:solidFill>
                  <a:schemeClr val="tx2"/>
                </a:solidFill>
                <a:latin typeface="Arial"/>
                <a:cs typeface="Arial"/>
              </a:rPr>
              <a:t> </a:t>
            </a:r>
            <a:r>
              <a:rPr spc="-5" dirty="0">
                <a:solidFill>
                  <a:schemeClr val="tx2"/>
                </a:solidFill>
                <a:latin typeface="Arial"/>
                <a:cs typeface="Arial"/>
              </a:rPr>
              <a:t>delivery</a:t>
            </a:r>
            <a:r>
              <a:rPr spc="10" dirty="0">
                <a:solidFill>
                  <a:schemeClr val="tx2"/>
                </a:solidFill>
                <a:latin typeface="Arial"/>
                <a:cs typeface="Arial"/>
              </a:rPr>
              <a:t> </a:t>
            </a:r>
            <a:r>
              <a:rPr spc="-5" dirty="0">
                <a:solidFill>
                  <a:schemeClr val="tx2"/>
                </a:solidFill>
                <a:latin typeface="Arial"/>
                <a:cs typeface="Arial"/>
              </a:rPr>
              <a:t>of</a:t>
            </a:r>
            <a:r>
              <a:rPr spc="5" dirty="0">
                <a:solidFill>
                  <a:schemeClr val="tx2"/>
                </a:solidFill>
                <a:latin typeface="Arial"/>
                <a:cs typeface="Arial"/>
              </a:rPr>
              <a:t> </a:t>
            </a:r>
            <a:r>
              <a:rPr spc="-5" dirty="0">
                <a:solidFill>
                  <a:schemeClr val="tx2"/>
                </a:solidFill>
                <a:latin typeface="Arial"/>
                <a:cs typeface="Arial"/>
              </a:rPr>
              <a:t>the Judgment</a:t>
            </a:r>
            <a:r>
              <a:rPr lang="en-US" spc="-5" dirty="0">
                <a:solidFill>
                  <a:schemeClr val="tx2"/>
                </a:solidFill>
                <a:latin typeface="Arial"/>
                <a:cs typeface="Arial"/>
              </a:rPr>
              <a:t> and the Notice must include</a:t>
            </a:r>
            <a:r>
              <a:rPr spc="15" dirty="0">
                <a:solidFill>
                  <a:schemeClr val="tx2"/>
                </a:solidFill>
                <a:latin typeface="Arial"/>
                <a:cs typeface="Arial"/>
              </a:rPr>
              <a:t> </a:t>
            </a:r>
            <a:r>
              <a:rPr dirty="0">
                <a:solidFill>
                  <a:schemeClr val="tx2"/>
                </a:solidFill>
                <a:latin typeface="Arial"/>
                <a:cs typeface="Arial"/>
              </a:rPr>
              <a:t>the</a:t>
            </a:r>
            <a:r>
              <a:rPr spc="-5" dirty="0">
                <a:solidFill>
                  <a:schemeClr val="tx2"/>
                </a:solidFill>
                <a:latin typeface="Arial"/>
                <a:cs typeface="Arial"/>
              </a:rPr>
              <a:t> reason</a:t>
            </a:r>
            <a:r>
              <a:rPr lang="en-US" spc="-5" dirty="0">
                <a:solidFill>
                  <a:schemeClr val="tx2"/>
                </a:solidFill>
                <a:latin typeface="Arial"/>
                <a:cs typeface="Arial"/>
              </a:rPr>
              <a:t>(</a:t>
            </a:r>
            <a:r>
              <a:rPr spc="-5" dirty="0">
                <a:solidFill>
                  <a:schemeClr val="tx2"/>
                </a:solidFill>
                <a:latin typeface="Arial"/>
                <a:cs typeface="Arial"/>
              </a:rPr>
              <a:t>s</a:t>
            </a:r>
            <a:r>
              <a:rPr lang="en-US" spc="-5" dirty="0">
                <a:solidFill>
                  <a:schemeClr val="tx2"/>
                </a:solidFill>
                <a:latin typeface="Arial"/>
                <a:cs typeface="Arial"/>
              </a:rPr>
              <a:t>)</a:t>
            </a:r>
            <a:r>
              <a:rPr spc="15" dirty="0">
                <a:solidFill>
                  <a:schemeClr val="tx2"/>
                </a:solidFill>
                <a:latin typeface="Arial"/>
                <a:cs typeface="Arial"/>
              </a:rPr>
              <a:t> </a:t>
            </a:r>
            <a:r>
              <a:rPr dirty="0">
                <a:solidFill>
                  <a:schemeClr val="tx2"/>
                </a:solidFill>
                <a:latin typeface="Arial"/>
                <a:cs typeface="Arial"/>
              </a:rPr>
              <a:t>for the</a:t>
            </a:r>
            <a:r>
              <a:rPr spc="-5" dirty="0">
                <a:solidFill>
                  <a:schemeClr val="tx2"/>
                </a:solidFill>
                <a:latin typeface="Arial"/>
                <a:cs typeface="Arial"/>
              </a:rPr>
              <a:t> Appeal</a:t>
            </a:r>
            <a:r>
              <a:rPr b="1" spc="-5" dirty="0">
                <a:solidFill>
                  <a:schemeClr val="tx2"/>
                </a:solidFill>
                <a:latin typeface="Arial"/>
                <a:cs typeface="Arial"/>
              </a:rPr>
              <a:t>.</a:t>
            </a:r>
            <a:r>
              <a:rPr lang="en-US" b="1" spc="-5" dirty="0">
                <a:solidFill>
                  <a:schemeClr val="tx2"/>
                </a:solidFill>
                <a:latin typeface="Arial"/>
                <a:cs typeface="Arial"/>
              </a:rPr>
              <a:t> Art. 14(2)</a:t>
            </a:r>
          </a:p>
          <a:p>
            <a:pPr marL="450850" indent="-265113" algn="just">
              <a:spcBef>
                <a:spcPts val="30"/>
              </a:spcBef>
            </a:pPr>
            <a:endParaRPr lang="en-US" spc="-5" dirty="0">
              <a:solidFill>
                <a:schemeClr val="tx2"/>
              </a:solidFill>
              <a:latin typeface="Arial"/>
              <a:cs typeface="Arial"/>
            </a:endParaRPr>
          </a:p>
          <a:p>
            <a:pPr marL="450850" lvl="1" indent="-265113" algn="just">
              <a:spcBef>
                <a:spcPts val="30"/>
              </a:spcBef>
              <a:buFont typeface="Courier New" panose="02070309020205020404" pitchFamily="49" charset="0"/>
              <a:buChar char="o"/>
            </a:pPr>
            <a:r>
              <a:rPr lang="en-US" spc="-5" dirty="0">
                <a:solidFill>
                  <a:schemeClr val="tx2"/>
                </a:solidFill>
                <a:latin typeface="Arial"/>
                <a:cs typeface="Arial"/>
              </a:rPr>
              <a:t>The Officer in charge of the Small Claims Registry shall compile the records of appeal within fourteen (14) days of the submission of Form SCC 8,  and the Records of Appeal shall thereafter be forwarded to the Fast-Track </a:t>
            </a:r>
            <a:r>
              <a:rPr lang="en-US" spc="-5" dirty="0" err="1">
                <a:solidFill>
                  <a:schemeClr val="tx2"/>
                </a:solidFill>
                <a:latin typeface="Arial"/>
                <a:cs typeface="Arial"/>
              </a:rPr>
              <a:t>Regsitrate</a:t>
            </a:r>
            <a:r>
              <a:rPr lang="en-US" spc="-5" dirty="0">
                <a:solidFill>
                  <a:schemeClr val="tx2"/>
                </a:solidFill>
                <a:latin typeface="Arial"/>
                <a:cs typeface="Arial"/>
              </a:rPr>
              <a:t> of the High Court. </a:t>
            </a:r>
            <a:r>
              <a:rPr lang="en-US" b="1" spc="-5" dirty="0">
                <a:solidFill>
                  <a:schemeClr val="tx2"/>
                </a:solidFill>
                <a:latin typeface="Arial"/>
                <a:cs typeface="Arial"/>
              </a:rPr>
              <a:t>Article 14(3) &amp; (4)</a:t>
            </a:r>
            <a:endParaRPr lang="en-GB" sz="1800" spc="-5" dirty="0">
              <a:solidFill>
                <a:srgbClr val="920A88"/>
              </a:solidFill>
              <a:latin typeface="Arial"/>
              <a:cs typeface="Arial"/>
            </a:endParaRPr>
          </a:p>
          <a:p>
            <a:pPr marL="355600" marR="5715" algn="just">
              <a:lnSpc>
                <a:spcPct val="100000"/>
              </a:lnSpc>
              <a:spcBef>
                <a:spcPts val="434"/>
              </a:spcBef>
            </a:pPr>
            <a:endParaRPr lang="en-GB" spc="-5" dirty="0">
              <a:solidFill>
                <a:srgbClr val="920A88"/>
              </a:solidFill>
              <a:latin typeface="Arial"/>
              <a:cs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02994" y="638301"/>
            <a:ext cx="3563620" cy="605155"/>
          </a:xfrm>
          <a:prstGeom prst="rect">
            <a:avLst/>
          </a:prstGeom>
        </p:spPr>
        <p:txBody>
          <a:bodyPr vert="horz" wrap="square" lIns="0" tIns="13335" rIns="0" bIns="0" rtlCol="0">
            <a:spAutoFit/>
          </a:bodyPr>
          <a:lstStyle/>
          <a:p>
            <a:pPr marL="12700">
              <a:lnSpc>
                <a:spcPct val="100000"/>
              </a:lnSpc>
              <a:spcBef>
                <a:spcPts val="105"/>
              </a:spcBef>
            </a:pPr>
            <a:r>
              <a:rPr dirty="0"/>
              <a:t>Notice</a:t>
            </a:r>
            <a:r>
              <a:rPr spc="-55" dirty="0"/>
              <a:t> </a:t>
            </a:r>
            <a:r>
              <a:rPr dirty="0"/>
              <a:t>of</a:t>
            </a:r>
            <a:r>
              <a:rPr spc="-50" dirty="0"/>
              <a:t> </a:t>
            </a:r>
            <a:r>
              <a:rPr spc="-5" dirty="0"/>
              <a:t>Appeal</a:t>
            </a:r>
          </a:p>
        </p:txBody>
      </p:sp>
      <p:sp>
        <p:nvSpPr>
          <p:cNvPr id="3" name="object 3"/>
          <p:cNvSpPr txBox="1"/>
          <p:nvPr/>
        </p:nvSpPr>
        <p:spPr>
          <a:xfrm>
            <a:off x="688340" y="1654556"/>
            <a:ext cx="7696200" cy="3922228"/>
          </a:xfrm>
          <a:prstGeom prst="rect">
            <a:avLst/>
          </a:prstGeom>
        </p:spPr>
        <p:txBody>
          <a:bodyPr vert="horz" wrap="square" lIns="0" tIns="13335" rIns="0" bIns="0" rtlCol="0" anchor="t">
            <a:spAutoFit/>
          </a:bodyPr>
          <a:lstStyle/>
          <a:p>
            <a:pPr marL="355600" marR="5080" indent="-343535" algn="just">
              <a:lnSpc>
                <a:spcPct val="100000"/>
              </a:lnSpc>
              <a:spcBef>
                <a:spcPts val="5"/>
              </a:spcBef>
              <a:buClr>
                <a:srgbClr val="336666"/>
              </a:buClr>
              <a:buSzPct val="70000"/>
              <a:buFont typeface="Wingdings"/>
              <a:buChar char=""/>
              <a:tabLst>
                <a:tab pos="356235" algn="l"/>
              </a:tabLst>
            </a:pPr>
            <a:r>
              <a:rPr lang="en-GB" sz="2000" spc="-5" dirty="0">
                <a:solidFill>
                  <a:srgbClr val="002060"/>
                </a:solidFill>
                <a:latin typeface="Arial"/>
                <a:cs typeface="Arial"/>
              </a:rPr>
              <a:t>A party unsatisfied with the judgment of the Small Claims Court shall file a Notice of Appeal in the form prescribed in Form SCC 8.</a:t>
            </a:r>
          </a:p>
          <a:p>
            <a:pPr marL="12065" marR="5080" algn="just">
              <a:lnSpc>
                <a:spcPct val="100000"/>
              </a:lnSpc>
              <a:spcBef>
                <a:spcPts val="5"/>
              </a:spcBef>
              <a:buClr>
                <a:srgbClr val="336666"/>
              </a:buClr>
              <a:buSzPct val="70000"/>
              <a:tabLst>
                <a:tab pos="356235" algn="l"/>
              </a:tabLst>
            </a:pPr>
            <a:r>
              <a:rPr lang="en-GB" sz="2000" spc="-5" dirty="0">
                <a:solidFill>
                  <a:srgbClr val="002060"/>
                </a:solidFill>
                <a:latin typeface="Arial"/>
                <a:cs typeface="Arial"/>
              </a:rPr>
              <a:t> </a:t>
            </a:r>
          </a:p>
          <a:p>
            <a:pPr marL="355600" marR="5080" indent="-343535" algn="just">
              <a:lnSpc>
                <a:spcPct val="100000"/>
              </a:lnSpc>
              <a:spcBef>
                <a:spcPts val="5"/>
              </a:spcBef>
              <a:buClr>
                <a:srgbClr val="336666"/>
              </a:buClr>
              <a:buSzPct val="70000"/>
              <a:buFont typeface="Wingdings"/>
              <a:buChar char=""/>
              <a:tabLst>
                <a:tab pos="356235" algn="l"/>
              </a:tabLst>
            </a:pPr>
            <a:r>
              <a:rPr lang="en-GB" sz="2000" spc="-5" dirty="0">
                <a:solidFill>
                  <a:srgbClr val="002060"/>
                </a:solidFill>
                <a:latin typeface="Arial"/>
                <a:cs typeface="Arial"/>
              </a:rPr>
              <a:t>The Notice of Appeal shall include:</a:t>
            </a:r>
          </a:p>
          <a:p>
            <a:pPr marL="814388" marR="5080" indent="-457200" algn="just">
              <a:lnSpc>
                <a:spcPct val="100000"/>
              </a:lnSpc>
              <a:spcBef>
                <a:spcPts val="5"/>
              </a:spcBef>
              <a:buClr>
                <a:srgbClr val="336666"/>
              </a:buClr>
              <a:buSzPct val="70000"/>
              <a:buFont typeface="+mj-lt"/>
              <a:buAutoNum type="alphaLcParenR"/>
              <a:tabLst>
                <a:tab pos="808038" algn="l"/>
              </a:tabLst>
            </a:pPr>
            <a:r>
              <a:rPr lang="en-GB" sz="2200" spc="-5" dirty="0">
                <a:solidFill>
                  <a:srgbClr val="002060"/>
                </a:solidFill>
                <a:latin typeface="Arial"/>
                <a:cs typeface="Arial"/>
              </a:rPr>
              <a:t>the parts of the decision complained of, </a:t>
            </a:r>
          </a:p>
          <a:p>
            <a:pPr marL="814388" marR="5080" indent="-457200" algn="just">
              <a:lnSpc>
                <a:spcPct val="100000"/>
              </a:lnSpc>
              <a:spcBef>
                <a:spcPts val="5"/>
              </a:spcBef>
              <a:buClr>
                <a:srgbClr val="336666"/>
              </a:buClr>
              <a:buSzPct val="70000"/>
              <a:buFont typeface="+mj-lt"/>
              <a:buAutoNum type="alphaLcParenR"/>
              <a:tabLst>
                <a:tab pos="808038" algn="l"/>
              </a:tabLst>
            </a:pPr>
            <a:r>
              <a:rPr lang="en-GB" sz="2200" spc="-5" dirty="0">
                <a:solidFill>
                  <a:srgbClr val="002060"/>
                </a:solidFill>
                <a:latin typeface="Arial"/>
                <a:cs typeface="Arial"/>
              </a:rPr>
              <a:t>the ground(s) of appeal, </a:t>
            </a:r>
          </a:p>
          <a:p>
            <a:pPr marL="814388" marR="5080" indent="-457200" algn="just">
              <a:lnSpc>
                <a:spcPct val="100000"/>
              </a:lnSpc>
              <a:spcBef>
                <a:spcPts val="5"/>
              </a:spcBef>
              <a:buClr>
                <a:srgbClr val="336666"/>
              </a:buClr>
              <a:buSzPct val="70000"/>
              <a:buFont typeface="+mj-lt"/>
              <a:buAutoNum type="alphaLcParenR"/>
              <a:tabLst>
                <a:tab pos="808038" algn="l"/>
              </a:tabLst>
            </a:pPr>
            <a:r>
              <a:rPr lang="en-GB" sz="2200" spc="-5" dirty="0">
                <a:solidFill>
                  <a:srgbClr val="002060"/>
                </a:solidFill>
                <a:latin typeface="Arial"/>
                <a:cs typeface="Arial"/>
              </a:rPr>
              <a:t>the particulars of error in support of the grounds of appeal,</a:t>
            </a:r>
          </a:p>
          <a:p>
            <a:pPr marL="814388" marR="5080" indent="-457200" algn="just">
              <a:lnSpc>
                <a:spcPct val="100000"/>
              </a:lnSpc>
              <a:spcBef>
                <a:spcPts val="5"/>
              </a:spcBef>
              <a:buClr>
                <a:srgbClr val="336666"/>
              </a:buClr>
              <a:buSzPct val="70000"/>
              <a:buFont typeface="+mj-lt"/>
              <a:buAutoNum type="alphaLcParenR"/>
              <a:tabLst>
                <a:tab pos="808038" algn="l"/>
              </a:tabLst>
            </a:pPr>
            <a:r>
              <a:rPr lang="en-GB" sz="2200" spc="-5" dirty="0">
                <a:solidFill>
                  <a:srgbClr val="002060"/>
                </a:solidFill>
                <a:latin typeface="Arial"/>
                <a:cs typeface="Arial"/>
              </a:rPr>
              <a:t>the reliefs sought from the High Court, </a:t>
            </a:r>
          </a:p>
          <a:p>
            <a:pPr marL="814388" marR="5080" indent="-457200" algn="just">
              <a:lnSpc>
                <a:spcPct val="100000"/>
              </a:lnSpc>
              <a:spcBef>
                <a:spcPts val="5"/>
              </a:spcBef>
              <a:buClr>
                <a:srgbClr val="336666"/>
              </a:buClr>
              <a:buSzPct val="70000"/>
              <a:buFont typeface="+mj-lt"/>
              <a:buAutoNum type="alphaLcParenR"/>
              <a:tabLst>
                <a:tab pos="808038" algn="l"/>
              </a:tabLst>
            </a:pPr>
            <a:r>
              <a:rPr lang="en-GB" sz="2200" spc="-5" dirty="0">
                <a:solidFill>
                  <a:srgbClr val="002060"/>
                </a:solidFill>
                <a:latin typeface="Arial"/>
                <a:cs typeface="Arial"/>
              </a:rPr>
              <a:t>the names and addresses of the persons affected by the appeal. </a:t>
            </a:r>
            <a:endParaRPr sz="2200" dirty="0">
              <a:solidFill>
                <a:srgbClr val="002060"/>
              </a:solidFill>
              <a:latin typeface="Arial"/>
              <a:cs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54607" y="730961"/>
            <a:ext cx="4046854" cy="605790"/>
          </a:xfrm>
          <a:prstGeom prst="rect">
            <a:avLst/>
          </a:prstGeom>
        </p:spPr>
        <p:txBody>
          <a:bodyPr vert="horz" wrap="square" lIns="0" tIns="13335" rIns="0" bIns="0" rtlCol="0">
            <a:spAutoFit/>
          </a:bodyPr>
          <a:lstStyle/>
          <a:p>
            <a:pPr marL="12700">
              <a:lnSpc>
                <a:spcPct val="100000"/>
              </a:lnSpc>
              <a:spcBef>
                <a:spcPts val="105"/>
              </a:spcBef>
            </a:pPr>
            <a:r>
              <a:rPr dirty="0"/>
              <a:t>Grounds</a:t>
            </a:r>
            <a:r>
              <a:rPr spc="-65" dirty="0"/>
              <a:t> </a:t>
            </a:r>
            <a:r>
              <a:rPr dirty="0"/>
              <a:t>of</a:t>
            </a:r>
            <a:r>
              <a:rPr spc="-40" dirty="0"/>
              <a:t> </a:t>
            </a:r>
            <a:r>
              <a:rPr spc="-5" dirty="0"/>
              <a:t>Appeal</a:t>
            </a:r>
          </a:p>
        </p:txBody>
      </p:sp>
      <p:sp>
        <p:nvSpPr>
          <p:cNvPr id="3" name="object 3"/>
          <p:cNvSpPr txBox="1"/>
          <p:nvPr/>
        </p:nvSpPr>
        <p:spPr>
          <a:xfrm>
            <a:off x="688340" y="1734692"/>
            <a:ext cx="8058150" cy="3527632"/>
          </a:xfrm>
          <a:prstGeom prst="rect">
            <a:avLst/>
          </a:prstGeom>
        </p:spPr>
        <p:txBody>
          <a:bodyPr vert="horz" wrap="square" lIns="0" tIns="73660" rIns="0" bIns="0" rtlCol="0">
            <a:spAutoFit/>
          </a:bodyPr>
          <a:lstStyle/>
          <a:p>
            <a:pPr marL="355600" marR="5080" indent="-343535" algn="just">
              <a:lnSpc>
                <a:spcPts val="2020"/>
              </a:lnSpc>
              <a:spcBef>
                <a:spcPts val="580"/>
              </a:spcBef>
              <a:buClr>
                <a:srgbClr val="336666"/>
              </a:buClr>
              <a:buSzPct val="69047"/>
              <a:buFont typeface="Wingdings"/>
              <a:buChar char=""/>
              <a:tabLst>
                <a:tab pos="356235" algn="l"/>
              </a:tabLst>
            </a:pPr>
            <a:r>
              <a:rPr sz="2100" spc="-5" dirty="0">
                <a:solidFill>
                  <a:srgbClr val="002060"/>
                </a:solidFill>
                <a:latin typeface="Arial"/>
                <a:cs typeface="Arial"/>
              </a:rPr>
              <a:t>Grounds of appeal are </a:t>
            </a:r>
            <a:r>
              <a:rPr sz="2100" spc="-10" dirty="0">
                <a:solidFill>
                  <a:srgbClr val="002060"/>
                </a:solidFill>
                <a:latin typeface="Arial"/>
                <a:cs typeface="Arial"/>
              </a:rPr>
              <a:t>allegations </a:t>
            </a:r>
            <a:r>
              <a:rPr sz="2100" spc="-5" dirty="0">
                <a:solidFill>
                  <a:srgbClr val="002060"/>
                </a:solidFill>
                <a:latin typeface="Arial"/>
                <a:cs typeface="Arial"/>
              </a:rPr>
              <a:t>of </a:t>
            </a:r>
            <a:r>
              <a:rPr sz="2100" spc="-10" dirty="0">
                <a:solidFill>
                  <a:srgbClr val="002060"/>
                </a:solidFill>
                <a:latin typeface="Arial"/>
                <a:cs typeface="Arial"/>
              </a:rPr>
              <a:t>error </a:t>
            </a:r>
            <a:r>
              <a:rPr sz="2100" spc="-5" dirty="0">
                <a:solidFill>
                  <a:srgbClr val="002060"/>
                </a:solidFill>
                <a:latin typeface="Arial"/>
                <a:cs typeface="Arial"/>
              </a:rPr>
              <a:t>of law or </a:t>
            </a:r>
            <a:r>
              <a:rPr sz="2100" dirty="0">
                <a:solidFill>
                  <a:srgbClr val="002060"/>
                </a:solidFill>
                <a:latin typeface="Arial"/>
                <a:cs typeface="Arial"/>
              </a:rPr>
              <a:t>fact </a:t>
            </a:r>
            <a:r>
              <a:rPr sz="2100" spc="-5" dirty="0">
                <a:solidFill>
                  <a:srgbClr val="002060"/>
                </a:solidFill>
                <a:latin typeface="Arial"/>
                <a:cs typeface="Arial"/>
              </a:rPr>
              <a:t>made </a:t>
            </a:r>
            <a:r>
              <a:rPr sz="2100" spc="-10" dirty="0">
                <a:solidFill>
                  <a:srgbClr val="002060"/>
                </a:solidFill>
                <a:latin typeface="Arial"/>
                <a:cs typeface="Arial"/>
              </a:rPr>
              <a:t>by </a:t>
            </a:r>
            <a:r>
              <a:rPr sz="2100" spc="-5" dirty="0">
                <a:solidFill>
                  <a:srgbClr val="002060"/>
                </a:solidFill>
                <a:latin typeface="Arial"/>
                <a:cs typeface="Arial"/>
              </a:rPr>
              <a:t> an appellant as the defect in </a:t>
            </a:r>
            <a:r>
              <a:rPr sz="2100" dirty="0">
                <a:solidFill>
                  <a:srgbClr val="002060"/>
                </a:solidFill>
                <a:latin typeface="Arial"/>
                <a:cs typeface="Arial"/>
              </a:rPr>
              <a:t>the </a:t>
            </a:r>
            <a:r>
              <a:rPr sz="2100" spc="-5" dirty="0">
                <a:solidFill>
                  <a:srgbClr val="002060"/>
                </a:solidFill>
                <a:latin typeface="Arial"/>
                <a:cs typeface="Arial"/>
              </a:rPr>
              <a:t>judgment appealed against </a:t>
            </a:r>
            <a:r>
              <a:rPr sz="2100" spc="-10" dirty="0">
                <a:solidFill>
                  <a:srgbClr val="002060"/>
                </a:solidFill>
                <a:latin typeface="Arial"/>
                <a:cs typeface="Arial"/>
              </a:rPr>
              <a:t>and </a:t>
            </a:r>
            <a:r>
              <a:rPr sz="2100" spc="-5" dirty="0">
                <a:solidFill>
                  <a:srgbClr val="002060"/>
                </a:solidFill>
                <a:latin typeface="Arial"/>
                <a:cs typeface="Arial"/>
              </a:rPr>
              <a:t> on which</a:t>
            </a:r>
            <a:r>
              <a:rPr sz="2100" spc="-25" dirty="0">
                <a:solidFill>
                  <a:srgbClr val="002060"/>
                </a:solidFill>
                <a:latin typeface="Arial"/>
                <a:cs typeface="Arial"/>
              </a:rPr>
              <a:t> </a:t>
            </a:r>
            <a:r>
              <a:rPr sz="2100" dirty="0">
                <a:solidFill>
                  <a:srgbClr val="002060"/>
                </a:solidFill>
                <a:latin typeface="Arial"/>
                <a:cs typeface="Arial"/>
              </a:rPr>
              <a:t>it</a:t>
            </a:r>
            <a:r>
              <a:rPr sz="2100" spc="5" dirty="0">
                <a:solidFill>
                  <a:srgbClr val="002060"/>
                </a:solidFill>
                <a:latin typeface="Arial"/>
                <a:cs typeface="Arial"/>
              </a:rPr>
              <a:t> </a:t>
            </a:r>
            <a:r>
              <a:rPr sz="2100" spc="-5" dirty="0">
                <a:solidFill>
                  <a:srgbClr val="002060"/>
                </a:solidFill>
                <a:latin typeface="Arial"/>
                <a:cs typeface="Arial"/>
              </a:rPr>
              <a:t>is relied</a:t>
            </a:r>
            <a:r>
              <a:rPr sz="2100" spc="-10" dirty="0">
                <a:solidFill>
                  <a:srgbClr val="002060"/>
                </a:solidFill>
                <a:latin typeface="Arial"/>
                <a:cs typeface="Arial"/>
              </a:rPr>
              <a:t> </a:t>
            </a:r>
            <a:r>
              <a:rPr sz="2100" spc="-5" dirty="0">
                <a:solidFill>
                  <a:srgbClr val="002060"/>
                </a:solidFill>
                <a:latin typeface="Arial"/>
                <a:cs typeface="Arial"/>
              </a:rPr>
              <a:t>upon</a:t>
            </a:r>
            <a:r>
              <a:rPr sz="2100" spc="-15" dirty="0">
                <a:solidFill>
                  <a:srgbClr val="002060"/>
                </a:solidFill>
                <a:latin typeface="Arial"/>
                <a:cs typeface="Arial"/>
              </a:rPr>
              <a:t> </a:t>
            </a:r>
            <a:r>
              <a:rPr sz="2100" dirty="0">
                <a:solidFill>
                  <a:srgbClr val="002060"/>
                </a:solidFill>
                <a:latin typeface="Arial"/>
                <a:cs typeface="Arial"/>
              </a:rPr>
              <a:t>to set</a:t>
            </a:r>
            <a:r>
              <a:rPr sz="2100" spc="10" dirty="0">
                <a:solidFill>
                  <a:srgbClr val="002060"/>
                </a:solidFill>
                <a:latin typeface="Arial"/>
                <a:cs typeface="Arial"/>
              </a:rPr>
              <a:t> </a:t>
            </a:r>
            <a:r>
              <a:rPr sz="2100" dirty="0">
                <a:solidFill>
                  <a:srgbClr val="002060"/>
                </a:solidFill>
                <a:latin typeface="Arial"/>
                <a:cs typeface="Arial"/>
              </a:rPr>
              <a:t>it</a:t>
            </a:r>
            <a:r>
              <a:rPr sz="2100" spc="-5" dirty="0">
                <a:solidFill>
                  <a:srgbClr val="002060"/>
                </a:solidFill>
                <a:latin typeface="Arial"/>
                <a:cs typeface="Arial"/>
              </a:rPr>
              <a:t> aside.</a:t>
            </a:r>
            <a:endParaRPr sz="2100" dirty="0">
              <a:solidFill>
                <a:srgbClr val="002060"/>
              </a:solidFill>
              <a:latin typeface="Arial"/>
              <a:cs typeface="Arial"/>
            </a:endParaRPr>
          </a:p>
          <a:p>
            <a:pPr>
              <a:lnSpc>
                <a:spcPct val="100000"/>
              </a:lnSpc>
              <a:spcBef>
                <a:spcPts val="40"/>
              </a:spcBef>
              <a:buClr>
                <a:srgbClr val="336666"/>
              </a:buClr>
              <a:buFont typeface="Wingdings"/>
              <a:buChar char=""/>
            </a:pPr>
            <a:endParaRPr sz="2600" dirty="0">
              <a:solidFill>
                <a:srgbClr val="002060"/>
              </a:solidFill>
              <a:latin typeface="Arial"/>
              <a:cs typeface="Arial"/>
            </a:endParaRPr>
          </a:p>
          <a:p>
            <a:pPr marL="355600" marR="5080" indent="-343535" algn="just">
              <a:lnSpc>
                <a:spcPct val="80100"/>
              </a:lnSpc>
              <a:buClr>
                <a:srgbClr val="336666"/>
              </a:buClr>
              <a:buSzPct val="69047"/>
              <a:buFont typeface="Wingdings"/>
              <a:buChar char=""/>
              <a:tabLst>
                <a:tab pos="356235" algn="l"/>
              </a:tabLst>
            </a:pPr>
            <a:r>
              <a:rPr sz="2100" dirty="0">
                <a:solidFill>
                  <a:srgbClr val="002060"/>
                </a:solidFill>
                <a:latin typeface="Arial"/>
                <a:cs typeface="Arial"/>
              </a:rPr>
              <a:t>The </a:t>
            </a:r>
            <a:r>
              <a:rPr sz="2100" spc="-5" dirty="0">
                <a:solidFill>
                  <a:srgbClr val="002060"/>
                </a:solidFill>
                <a:latin typeface="Arial"/>
                <a:cs typeface="Arial"/>
              </a:rPr>
              <a:t>essence of </a:t>
            </a:r>
            <a:r>
              <a:rPr sz="2100" dirty="0">
                <a:solidFill>
                  <a:srgbClr val="002060"/>
                </a:solidFill>
                <a:latin typeface="Arial"/>
                <a:cs typeface="Arial"/>
              </a:rPr>
              <a:t>a </a:t>
            </a:r>
            <a:r>
              <a:rPr sz="2100" spc="-5" dirty="0">
                <a:solidFill>
                  <a:srgbClr val="002060"/>
                </a:solidFill>
                <a:latin typeface="Arial"/>
                <a:cs typeface="Arial"/>
              </a:rPr>
              <a:t>ground of </a:t>
            </a:r>
            <a:r>
              <a:rPr sz="2100" spc="-10" dirty="0">
                <a:solidFill>
                  <a:srgbClr val="002060"/>
                </a:solidFill>
                <a:latin typeface="Arial"/>
                <a:cs typeface="Arial"/>
              </a:rPr>
              <a:t>appeal </a:t>
            </a:r>
            <a:r>
              <a:rPr sz="2100" dirty="0">
                <a:solidFill>
                  <a:srgbClr val="002060"/>
                </a:solidFill>
                <a:latin typeface="Arial"/>
                <a:cs typeface="Arial"/>
              </a:rPr>
              <a:t>is to </a:t>
            </a:r>
            <a:r>
              <a:rPr sz="2100" spc="-10" dirty="0">
                <a:solidFill>
                  <a:srgbClr val="002060"/>
                </a:solidFill>
                <a:latin typeface="Arial"/>
                <a:cs typeface="Arial"/>
              </a:rPr>
              <a:t>apprise </a:t>
            </a:r>
            <a:r>
              <a:rPr sz="2100" dirty="0">
                <a:solidFill>
                  <a:srgbClr val="002060"/>
                </a:solidFill>
                <a:latin typeface="Arial"/>
                <a:cs typeface="Arial"/>
              </a:rPr>
              <a:t>the </a:t>
            </a:r>
            <a:r>
              <a:rPr sz="2100" spc="-5" dirty="0">
                <a:solidFill>
                  <a:srgbClr val="002060"/>
                </a:solidFill>
                <a:latin typeface="Arial"/>
                <a:cs typeface="Arial"/>
              </a:rPr>
              <a:t>opposite </a:t>
            </a:r>
            <a:r>
              <a:rPr sz="2100" dirty="0">
                <a:solidFill>
                  <a:srgbClr val="002060"/>
                </a:solidFill>
                <a:latin typeface="Arial"/>
                <a:cs typeface="Arial"/>
              </a:rPr>
              <a:t> </a:t>
            </a:r>
            <a:r>
              <a:rPr sz="2100" spc="-5" dirty="0">
                <a:solidFill>
                  <a:srgbClr val="002060"/>
                </a:solidFill>
                <a:latin typeface="Arial"/>
                <a:cs typeface="Arial"/>
              </a:rPr>
              <a:t>party</a:t>
            </a:r>
            <a:r>
              <a:rPr sz="2100" dirty="0">
                <a:solidFill>
                  <a:srgbClr val="002060"/>
                </a:solidFill>
                <a:latin typeface="Arial"/>
                <a:cs typeface="Arial"/>
              </a:rPr>
              <a:t> </a:t>
            </a:r>
            <a:r>
              <a:rPr sz="2100" spc="-5" dirty="0">
                <a:solidFill>
                  <a:srgbClr val="002060"/>
                </a:solidFill>
                <a:latin typeface="Arial"/>
                <a:cs typeface="Arial"/>
              </a:rPr>
              <a:t>of</a:t>
            </a:r>
            <a:r>
              <a:rPr sz="2100" dirty="0">
                <a:solidFill>
                  <a:srgbClr val="002060"/>
                </a:solidFill>
                <a:latin typeface="Arial"/>
                <a:cs typeface="Arial"/>
              </a:rPr>
              <a:t> the</a:t>
            </a:r>
            <a:r>
              <a:rPr sz="2100" spc="5" dirty="0">
                <a:solidFill>
                  <a:srgbClr val="002060"/>
                </a:solidFill>
                <a:latin typeface="Arial"/>
                <a:cs typeface="Arial"/>
              </a:rPr>
              <a:t> </a:t>
            </a:r>
            <a:r>
              <a:rPr sz="2100" spc="-5" dirty="0">
                <a:solidFill>
                  <a:srgbClr val="002060"/>
                </a:solidFill>
                <a:latin typeface="Arial"/>
                <a:cs typeface="Arial"/>
              </a:rPr>
              <a:t>nature</a:t>
            </a:r>
            <a:r>
              <a:rPr sz="2100" dirty="0">
                <a:solidFill>
                  <a:srgbClr val="002060"/>
                </a:solidFill>
                <a:latin typeface="Arial"/>
                <a:cs typeface="Arial"/>
              </a:rPr>
              <a:t> </a:t>
            </a:r>
            <a:r>
              <a:rPr sz="2100" spc="-5" dirty="0">
                <a:solidFill>
                  <a:srgbClr val="002060"/>
                </a:solidFill>
                <a:latin typeface="Arial"/>
                <a:cs typeface="Arial"/>
              </a:rPr>
              <a:t>of</a:t>
            </a:r>
            <a:r>
              <a:rPr sz="2100" dirty="0">
                <a:solidFill>
                  <a:srgbClr val="002060"/>
                </a:solidFill>
                <a:latin typeface="Arial"/>
                <a:cs typeface="Arial"/>
              </a:rPr>
              <a:t> </a:t>
            </a:r>
            <a:r>
              <a:rPr sz="2100" spc="-5" dirty="0">
                <a:solidFill>
                  <a:srgbClr val="002060"/>
                </a:solidFill>
                <a:latin typeface="Arial"/>
                <a:cs typeface="Arial"/>
              </a:rPr>
              <a:t>the</a:t>
            </a:r>
            <a:r>
              <a:rPr sz="2100" dirty="0">
                <a:solidFill>
                  <a:srgbClr val="002060"/>
                </a:solidFill>
                <a:latin typeface="Arial"/>
                <a:cs typeface="Arial"/>
              </a:rPr>
              <a:t> </a:t>
            </a:r>
            <a:r>
              <a:rPr sz="2100" spc="-10" dirty="0">
                <a:solidFill>
                  <a:srgbClr val="002060"/>
                </a:solidFill>
                <a:latin typeface="Arial"/>
                <a:cs typeface="Arial"/>
              </a:rPr>
              <a:t>appellant’s</a:t>
            </a:r>
            <a:r>
              <a:rPr sz="2100" spc="-5" dirty="0">
                <a:solidFill>
                  <a:srgbClr val="002060"/>
                </a:solidFill>
                <a:latin typeface="Arial"/>
                <a:cs typeface="Arial"/>
              </a:rPr>
              <a:t> complaint</a:t>
            </a:r>
            <a:r>
              <a:rPr sz="2100" dirty="0">
                <a:solidFill>
                  <a:srgbClr val="002060"/>
                </a:solidFill>
                <a:latin typeface="Arial"/>
                <a:cs typeface="Arial"/>
              </a:rPr>
              <a:t> </a:t>
            </a:r>
            <a:r>
              <a:rPr sz="2100" spc="-5" dirty="0">
                <a:solidFill>
                  <a:srgbClr val="002060"/>
                </a:solidFill>
                <a:latin typeface="Arial"/>
                <a:cs typeface="Arial"/>
              </a:rPr>
              <a:t>clearly</a:t>
            </a:r>
            <a:r>
              <a:rPr sz="2100" dirty="0">
                <a:solidFill>
                  <a:srgbClr val="002060"/>
                </a:solidFill>
                <a:latin typeface="Arial"/>
                <a:cs typeface="Arial"/>
              </a:rPr>
              <a:t> </a:t>
            </a:r>
            <a:r>
              <a:rPr sz="2100" spc="-10" dirty="0">
                <a:solidFill>
                  <a:srgbClr val="002060"/>
                </a:solidFill>
                <a:latin typeface="Arial"/>
                <a:cs typeface="Arial"/>
              </a:rPr>
              <a:t>and </a:t>
            </a:r>
            <a:r>
              <a:rPr sz="2100" spc="-5" dirty="0">
                <a:solidFill>
                  <a:srgbClr val="002060"/>
                </a:solidFill>
                <a:latin typeface="Arial"/>
                <a:cs typeface="Arial"/>
              </a:rPr>
              <a:t> unambiguously.</a:t>
            </a:r>
            <a:endParaRPr sz="2100" dirty="0">
              <a:solidFill>
                <a:srgbClr val="002060"/>
              </a:solidFill>
              <a:latin typeface="Arial"/>
              <a:cs typeface="Arial"/>
            </a:endParaRPr>
          </a:p>
          <a:p>
            <a:pPr>
              <a:lnSpc>
                <a:spcPct val="100000"/>
              </a:lnSpc>
              <a:spcBef>
                <a:spcPts val="15"/>
              </a:spcBef>
              <a:buClr>
                <a:srgbClr val="336666"/>
              </a:buClr>
              <a:buFont typeface="Wingdings"/>
              <a:buChar char=""/>
            </a:pPr>
            <a:endParaRPr sz="2600" dirty="0">
              <a:solidFill>
                <a:srgbClr val="002060"/>
              </a:solidFill>
              <a:latin typeface="Arial"/>
              <a:cs typeface="Arial"/>
            </a:endParaRPr>
          </a:p>
          <a:p>
            <a:pPr marL="355600" marR="7620" indent="-343535" algn="just">
              <a:lnSpc>
                <a:spcPts val="2020"/>
              </a:lnSpc>
              <a:buClr>
                <a:srgbClr val="336666"/>
              </a:buClr>
              <a:buSzPct val="69047"/>
              <a:buFont typeface="Wingdings"/>
              <a:buChar char=""/>
              <a:tabLst>
                <a:tab pos="356235" algn="l"/>
              </a:tabLst>
            </a:pPr>
            <a:r>
              <a:rPr sz="2100" dirty="0">
                <a:solidFill>
                  <a:srgbClr val="002060"/>
                </a:solidFill>
                <a:latin typeface="Arial"/>
                <a:cs typeface="Arial"/>
              </a:rPr>
              <a:t>The </a:t>
            </a:r>
            <a:r>
              <a:rPr sz="2100" spc="-5" dirty="0">
                <a:solidFill>
                  <a:srgbClr val="002060"/>
                </a:solidFill>
                <a:latin typeface="Arial"/>
                <a:cs typeface="Arial"/>
              </a:rPr>
              <a:t>grounds of an </a:t>
            </a:r>
            <a:r>
              <a:rPr sz="2100" spc="-10" dirty="0">
                <a:solidFill>
                  <a:srgbClr val="002060"/>
                </a:solidFill>
                <a:latin typeface="Arial"/>
                <a:cs typeface="Arial"/>
              </a:rPr>
              <a:t>appeal </a:t>
            </a:r>
            <a:r>
              <a:rPr sz="2100" spc="-5" dirty="0">
                <a:solidFill>
                  <a:srgbClr val="002060"/>
                </a:solidFill>
                <a:latin typeface="Arial"/>
                <a:cs typeface="Arial"/>
              </a:rPr>
              <a:t>are about the </a:t>
            </a:r>
            <a:r>
              <a:rPr sz="2100" dirty="0">
                <a:solidFill>
                  <a:srgbClr val="002060"/>
                </a:solidFill>
                <a:latin typeface="Arial"/>
                <a:cs typeface="Arial"/>
              </a:rPr>
              <a:t>most </a:t>
            </a:r>
            <a:r>
              <a:rPr sz="2100" spc="-5" dirty="0">
                <a:solidFill>
                  <a:srgbClr val="002060"/>
                </a:solidFill>
                <a:latin typeface="Arial"/>
                <a:cs typeface="Arial"/>
              </a:rPr>
              <a:t>important aspects </a:t>
            </a:r>
            <a:r>
              <a:rPr sz="2100" dirty="0">
                <a:solidFill>
                  <a:srgbClr val="002060"/>
                </a:solidFill>
                <a:latin typeface="Arial"/>
                <a:cs typeface="Arial"/>
              </a:rPr>
              <a:t> </a:t>
            </a:r>
            <a:r>
              <a:rPr sz="2100" spc="-5" dirty="0">
                <a:solidFill>
                  <a:srgbClr val="002060"/>
                </a:solidFill>
                <a:latin typeface="Arial"/>
                <a:cs typeface="Arial"/>
              </a:rPr>
              <a:t>of</a:t>
            </a:r>
            <a:r>
              <a:rPr sz="2100" dirty="0">
                <a:solidFill>
                  <a:srgbClr val="002060"/>
                </a:solidFill>
                <a:latin typeface="Arial"/>
                <a:cs typeface="Arial"/>
              </a:rPr>
              <a:t> </a:t>
            </a:r>
            <a:r>
              <a:rPr sz="2100" spc="-5" dirty="0">
                <a:solidFill>
                  <a:srgbClr val="002060"/>
                </a:solidFill>
                <a:latin typeface="Arial"/>
                <a:cs typeface="Arial"/>
              </a:rPr>
              <a:t>a notice </a:t>
            </a:r>
            <a:r>
              <a:rPr sz="2100" spc="-10" dirty="0">
                <a:solidFill>
                  <a:srgbClr val="002060"/>
                </a:solidFill>
                <a:latin typeface="Arial"/>
                <a:cs typeface="Arial"/>
              </a:rPr>
              <a:t>of</a:t>
            </a:r>
            <a:r>
              <a:rPr sz="2100" spc="-5" dirty="0">
                <a:solidFill>
                  <a:srgbClr val="002060"/>
                </a:solidFill>
                <a:latin typeface="Arial"/>
                <a:cs typeface="Arial"/>
              </a:rPr>
              <a:t> </a:t>
            </a:r>
            <a:r>
              <a:rPr sz="2100" spc="-10" dirty="0">
                <a:solidFill>
                  <a:srgbClr val="002060"/>
                </a:solidFill>
                <a:latin typeface="Arial"/>
                <a:cs typeface="Arial"/>
              </a:rPr>
              <a:t>appeal.</a:t>
            </a:r>
            <a:r>
              <a:rPr sz="2100" spc="-5" dirty="0">
                <a:solidFill>
                  <a:srgbClr val="002060"/>
                </a:solidFill>
                <a:latin typeface="Arial"/>
                <a:cs typeface="Arial"/>
              </a:rPr>
              <a:t> Before one can have a </a:t>
            </a:r>
            <a:r>
              <a:rPr sz="2100" spc="-10" dirty="0">
                <a:solidFill>
                  <a:srgbClr val="002060"/>
                </a:solidFill>
                <a:latin typeface="Arial"/>
                <a:cs typeface="Arial"/>
              </a:rPr>
              <a:t>notice</a:t>
            </a:r>
            <a:r>
              <a:rPr sz="2100" spc="560" dirty="0">
                <a:solidFill>
                  <a:srgbClr val="002060"/>
                </a:solidFill>
                <a:latin typeface="Arial"/>
                <a:cs typeface="Arial"/>
              </a:rPr>
              <a:t> </a:t>
            </a:r>
            <a:r>
              <a:rPr sz="2100" spc="-5" dirty="0">
                <a:solidFill>
                  <a:srgbClr val="002060"/>
                </a:solidFill>
                <a:latin typeface="Arial"/>
                <a:cs typeface="Arial"/>
              </a:rPr>
              <a:t>of </a:t>
            </a:r>
            <a:r>
              <a:rPr sz="2100" spc="-10" dirty="0">
                <a:solidFill>
                  <a:srgbClr val="002060"/>
                </a:solidFill>
                <a:latin typeface="Arial"/>
                <a:cs typeface="Arial"/>
              </a:rPr>
              <a:t>appeal, </a:t>
            </a:r>
            <a:r>
              <a:rPr sz="2100" spc="-5" dirty="0">
                <a:solidFill>
                  <a:srgbClr val="002060"/>
                </a:solidFill>
                <a:latin typeface="Arial"/>
                <a:cs typeface="Arial"/>
              </a:rPr>
              <a:t> one </a:t>
            </a:r>
            <a:r>
              <a:rPr sz="2100" dirty="0">
                <a:solidFill>
                  <a:srgbClr val="002060"/>
                </a:solidFill>
                <a:latin typeface="Arial"/>
                <a:cs typeface="Arial"/>
              </a:rPr>
              <a:t>must</a:t>
            </a:r>
            <a:r>
              <a:rPr sz="2100" spc="-5" dirty="0">
                <a:solidFill>
                  <a:srgbClr val="002060"/>
                </a:solidFill>
                <a:latin typeface="Arial"/>
                <a:cs typeface="Arial"/>
              </a:rPr>
              <a:t> </a:t>
            </a:r>
            <a:r>
              <a:rPr sz="2100" spc="-10" dirty="0">
                <a:solidFill>
                  <a:srgbClr val="002060"/>
                </a:solidFill>
                <a:latin typeface="Arial"/>
                <a:cs typeface="Arial"/>
              </a:rPr>
              <a:t>have</a:t>
            </a:r>
            <a:r>
              <a:rPr sz="2100" spc="-5" dirty="0">
                <a:solidFill>
                  <a:srgbClr val="002060"/>
                </a:solidFill>
                <a:latin typeface="Arial"/>
                <a:cs typeface="Arial"/>
              </a:rPr>
              <a:t> at</a:t>
            </a:r>
            <a:r>
              <a:rPr sz="2100" spc="10" dirty="0">
                <a:solidFill>
                  <a:srgbClr val="002060"/>
                </a:solidFill>
                <a:latin typeface="Arial"/>
                <a:cs typeface="Arial"/>
              </a:rPr>
              <a:t> </a:t>
            </a:r>
            <a:r>
              <a:rPr sz="2100" spc="-5" dirty="0">
                <a:solidFill>
                  <a:srgbClr val="002060"/>
                </a:solidFill>
                <a:latin typeface="Arial"/>
                <a:cs typeface="Arial"/>
              </a:rPr>
              <a:t>least</a:t>
            </a:r>
            <a:r>
              <a:rPr sz="2100" spc="-15" dirty="0">
                <a:solidFill>
                  <a:srgbClr val="002060"/>
                </a:solidFill>
                <a:latin typeface="Arial"/>
                <a:cs typeface="Arial"/>
              </a:rPr>
              <a:t> </a:t>
            </a:r>
            <a:r>
              <a:rPr sz="2100" spc="-5" dirty="0">
                <a:solidFill>
                  <a:srgbClr val="002060"/>
                </a:solidFill>
                <a:latin typeface="Arial"/>
                <a:cs typeface="Arial"/>
              </a:rPr>
              <a:t>one valid</a:t>
            </a:r>
            <a:r>
              <a:rPr sz="2100" spc="-20" dirty="0">
                <a:solidFill>
                  <a:srgbClr val="002060"/>
                </a:solidFill>
                <a:latin typeface="Arial"/>
                <a:cs typeface="Arial"/>
              </a:rPr>
              <a:t> </a:t>
            </a:r>
            <a:r>
              <a:rPr sz="2100" spc="-5" dirty="0">
                <a:solidFill>
                  <a:srgbClr val="002060"/>
                </a:solidFill>
                <a:latin typeface="Arial"/>
                <a:cs typeface="Arial"/>
              </a:rPr>
              <a:t>ground</a:t>
            </a:r>
            <a:r>
              <a:rPr sz="2100" dirty="0">
                <a:solidFill>
                  <a:srgbClr val="002060"/>
                </a:solidFill>
                <a:latin typeface="Arial"/>
                <a:cs typeface="Arial"/>
              </a:rPr>
              <a:t> </a:t>
            </a:r>
            <a:r>
              <a:rPr sz="2100" spc="-5" dirty="0">
                <a:solidFill>
                  <a:srgbClr val="002060"/>
                </a:solidFill>
                <a:latin typeface="Arial"/>
                <a:cs typeface="Arial"/>
              </a:rPr>
              <a:t>of</a:t>
            </a:r>
            <a:r>
              <a:rPr sz="2100" spc="10" dirty="0">
                <a:solidFill>
                  <a:srgbClr val="002060"/>
                </a:solidFill>
                <a:latin typeface="Arial"/>
                <a:cs typeface="Arial"/>
              </a:rPr>
              <a:t> </a:t>
            </a:r>
            <a:r>
              <a:rPr sz="2100" spc="-5" dirty="0">
                <a:solidFill>
                  <a:srgbClr val="002060"/>
                </a:solidFill>
                <a:latin typeface="Arial"/>
                <a:cs typeface="Arial"/>
              </a:rPr>
              <a:t>appeal.</a:t>
            </a:r>
            <a:endParaRPr sz="2100" dirty="0">
              <a:solidFill>
                <a:srgbClr val="002060"/>
              </a:solidFill>
              <a:latin typeface="Arial"/>
              <a:cs typeface="Arial"/>
            </a:endParaRPr>
          </a:p>
          <a:p>
            <a:pPr>
              <a:lnSpc>
                <a:spcPct val="100000"/>
              </a:lnSpc>
              <a:buClr>
                <a:srgbClr val="336666"/>
              </a:buClr>
              <a:buFont typeface="Wingdings"/>
              <a:buChar char=""/>
            </a:pPr>
            <a:endParaRPr sz="2200" dirty="0">
              <a:solidFill>
                <a:srgbClr val="002060"/>
              </a:solidFill>
              <a:latin typeface="Arial"/>
              <a:cs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02994" y="638301"/>
            <a:ext cx="4689475" cy="605155"/>
          </a:xfrm>
          <a:prstGeom prst="rect">
            <a:avLst/>
          </a:prstGeom>
        </p:spPr>
        <p:txBody>
          <a:bodyPr vert="horz" wrap="square" lIns="0" tIns="13335" rIns="0" bIns="0" rtlCol="0">
            <a:spAutoFit/>
          </a:bodyPr>
          <a:lstStyle/>
          <a:p>
            <a:pPr marL="12700">
              <a:lnSpc>
                <a:spcPct val="100000"/>
              </a:lnSpc>
              <a:spcBef>
                <a:spcPts val="105"/>
              </a:spcBef>
            </a:pPr>
            <a:r>
              <a:rPr dirty="0"/>
              <a:t>Hearing</a:t>
            </a:r>
            <a:r>
              <a:rPr spc="-25" dirty="0"/>
              <a:t> </a:t>
            </a:r>
            <a:r>
              <a:rPr spc="-10" dirty="0"/>
              <a:t>of</a:t>
            </a:r>
            <a:r>
              <a:rPr spc="-30" dirty="0"/>
              <a:t> </a:t>
            </a:r>
            <a:r>
              <a:rPr dirty="0"/>
              <a:t>the</a:t>
            </a:r>
            <a:r>
              <a:rPr spc="-45" dirty="0"/>
              <a:t> </a:t>
            </a:r>
            <a:r>
              <a:rPr spc="-5" dirty="0"/>
              <a:t>Appeal</a:t>
            </a:r>
          </a:p>
        </p:txBody>
      </p:sp>
      <p:sp>
        <p:nvSpPr>
          <p:cNvPr id="3" name="object 3"/>
          <p:cNvSpPr txBox="1"/>
          <p:nvPr/>
        </p:nvSpPr>
        <p:spPr>
          <a:xfrm>
            <a:off x="688340" y="1711832"/>
            <a:ext cx="7621270" cy="4642296"/>
          </a:xfrm>
          <a:prstGeom prst="rect">
            <a:avLst/>
          </a:prstGeom>
        </p:spPr>
        <p:txBody>
          <a:bodyPr vert="horz" wrap="square" lIns="0" tIns="93980" rIns="0" bIns="0" rtlCol="0" anchor="t">
            <a:spAutoFit/>
          </a:bodyPr>
          <a:lstStyle/>
          <a:p>
            <a:pPr marL="355600" marR="5080" indent="-343535" algn="just">
              <a:lnSpc>
                <a:spcPts val="2690"/>
              </a:lnSpc>
              <a:spcBef>
                <a:spcPts val="740"/>
              </a:spcBef>
              <a:buClr>
                <a:srgbClr val="336666"/>
              </a:buClr>
              <a:buSzPct val="69642"/>
              <a:buFont typeface="Wingdings"/>
              <a:buChar char=""/>
              <a:tabLst>
                <a:tab pos="356235" algn="l"/>
              </a:tabLst>
            </a:pPr>
            <a:r>
              <a:rPr sz="2400" spc="-5" dirty="0">
                <a:solidFill>
                  <a:srgbClr val="002060"/>
                </a:solidFill>
                <a:latin typeface="Arial"/>
                <a:cs typeface="Arial"/>
              </a:rPr>
              <a:t>The </a:t>
            </a:r>
            <a:r>
              <a:rPr sz="2400" dirty="0">
                <a:solidFill>
                  <a:srgbClr val="002060"/>
                </a:solidFill>
                <a:latin typeface="Arial"/>
                <a:cs typeface="Arial"/>
              </a:rPr>
              <a:t>Judge so designated shall cause Hearing</a:t>
            </a:r>
            <a:r>
              <a:rPr lang="en-US" sz="2400" dirty="0">
                <a:solidFill>
                  <a:srgbClr val="002060"/>
                </a:solidFill>
                <a:latin typeface="Arial"/>
                <a:cs typeface="Arial"/>
              </a:rPr>
              <a:t> </a:t>
            </a:r>
            <a:r>
              <a:rPr sz="2400" spc="-765" dirty="0">
                <a:solidFill>
                  <a:srgbClr val="002060"/>
                </a:solidFill>
                <a:latin typeface="Arial"/>
                <a:cs typeface="Arial"/>
              </a:rPr>
              <a:t> </a:t>
            </a:r>
            <a:r>
              <a:rPr sz="2400" spc="-5" dirty="0">
                <a:solidFill>
                  <a:srgbClr val="002060"/>
                </a:solidFill>
                <a:latin typeface="Arial"/>
                <a:cs typeface="Arial"/>
              </a:rPr>
              <a:t>Notices to be issued to the parties </a:t>
            </a:r>
            <a:r>
              <a:rPr sz="2400" dirty="0">
                <a:solidFill>
                  <a:srgbClr val="002060"/>
                </a:solidFill>
                <a:latin typeface="Arial"/>
                <a:cs typeface="Arial"/>
              </a:rPr>
              <a:t>and </a:t>
            </a:r>
            <a:r>
              <a:rPr sz="2400" spc="-5" dirty="0">
                <a:solidFill>
                  <a:srgbClr val="002060"/>
                </a:solidFill>
                <a:latin typeface="Arial"/>
                <a:cs typeface="Arial"/>
              </a:rPr>
              <a:t>the</a:t>
            </a:r>
            <a:r>
              <a:rPr lang="en-US" sz="2400" spc="-5" dirty="0">
                <a:solidFill>
                  <a:srgbClr val="002060"/>
                </a:solidFill>
                <a:latin typeface="Arial"/>
                <a:cs typeface="Arial"/>
              </a:rPr>
              <a:t> </a:t>
            </a:r>
            <a:r>
              <a:rPr sz="2400" dirty="0">
                <a:solidFill>
                  <a:srgbClr val="002060"/>
                </a:solidFill>
                <a:latin typeface="Arial"/>
                <a:cs typeface="Arial"/>
              </a:rPr>
              <a:t> appeal</a:t>
            </a:r>
            <a:r>
              <a:rPr sz="2400" spc="5" dirty="0">
                <a:solidFill>
                  <a:srgbClr val="002060"/>
                </a:solidFill>
                <a:latin typeface="Arial"/>
                <a:cs typeface="Arial"/>
              </a:rPr>
              <a:t> </a:t>
            </a:r>
            <a:r>
              <a:rPr sz="2400" dirty="0">
                <a:solidFill>
                  <a:srgbClr val="002060"/>
                </a:solidFill>
                <a:latin typeface="Arial"/>
                <a:cs typeface="Arial"/>
              </a:rPr>
              <a:t>shall</a:t>
            </a:r>
            <a:r>
              <a:rPr sz="2400" spc="5" dirty="0">
                <a:solidFill>
                  <a:srgbClr val="002060"/>
                </a:solidFill>
                <a:latin typeface="Arial"/>
                <a:cs typeface="Arial"/>
              </a:rPr>
              <a:t> </a:t>
            </a:r>
            <a:r>
              <a:rPr sz="2400" spc="-5" dirty="0">
                <a:solidFill>
                  <a:srgbClr val="002060"/>
                </a:solidFill>
                <a:latin typeface="Arial"/>
                <a:cs typeface="Arial"/>
              </a:rPr>
              <a:t>be</a:t>
            </a:r>
            <a:r>
              <a:rPr sz="2400" dirty="0">
                <a:solidFill>
                  <a:srgbClr val="002060"/>
                </a:solidFill>
                <a:latin typeface="Arial"/>
                <a:cs typeface="Arial"/>
              </a:rPr>
              <a:t> heard</a:t>
            </a:r>
            <a:r>
              <a:rPr sz="2400" spc="5" dirty="0">
                <a:solidFill>
                  <a:srgbClr val="002060"/>
                </a:solidFill>
                <a:latin typeface="Arial"/>
                <a:cs typeface="Arial"/>
              </a:rPr>
              <a:t> </a:t>
            </a:r>
            <a:r>
              <a:rPr sz="2400" dirty="0">
                <a:solidFill>
                  <a:srgbClr val="002060"/>
                </a:solidFill>
                <a:latin typeface="Arial"/>
                <a:cs typeface="Arial"/>
              </a:rPr>
              <a:t>at</a:t>
            </a:r>
            <a:r>
              <a:rPr sz="2400" spc="5" dirty="0">
                <a:solidFill>
                  <a:srgbClr val="002060"/>
                </a:solidFill>
                <a:latin typeface="Arial"/>
                <a:cs typeface="Arial"/>
              </a:rPr>
              <a:t> </a:t>
            </a:r>
            <a:r>
              <a:rPr sz="2400" spc="-5" dirty="0">
                <a:solidFill>
                  <a:srgbClr val="002060"/>
                </a:solidFill>
                <a:latin typeface="Arial"/>
                <a:cs typeface="Arial"/>
              </a:rPr>
              <a:t>the</a:t>
            </a:r>
            <a:r>
              <a:rPr sz="2400" dirty="0">
                <a:solidFill>
                  <a:srgbClr val="002060"/>
                </a:solidFill>
                <a:latin typeface="Arial"/>
                <a:cs typeface="Arial"/>
              </a:rPr>
              <a:t> earliest</a:t>
            </a:r>
            <a:r>
              <a:rPr lang="en-US" sz="2400" dirty="0">
                <a:solidFill>
                  <a:srgbClr val="002060"/>
                </a:solidFill>
                <a:latin typeface="Arial"/>
                <a:cs typeface="Arial"/>
              </a:rPr>
              <a:t> </a:t>
            </a:r>
            <a:r>
              <a:rPr sz="2400" spc="5" dirty="0">
                <a:solidFill>
                  <a:srgbClr val="002060"/>
                </a:solidFill>
                <a:latin typeface="Arial"/>
                <a:cs typeface="Arial"/>
              </a:rPr>
              <a:t> </a:t>
            </a:r>
            <a:r>
              <a:rPr sz="2400" dirty="0">
                <a:solidFill>
                  <a:srgbClr val="002060"/>
                </a:solidFill>
                <a:latin typeface="Arial"/>
                <a:cs typeface="Arial"/>
              </a:rPr>
              <a:t>convenience</a:t>
            </a:r>
            <a:r>
              <a:rPr sz="2400" spc="10" dirty="0">
                <a:solidFill>
                  <a:srgbClr val="002060"/>
                </a:solidFill>
                <a:latin typeface="Arial"/>
                <a:cs typeface="Arial"/>
              </a:rPr>
              <a:t> </a:t>
            </a:r>
            <a:r>
              <a:rPr sz="2400" spc="-5" dirty="0">
                <a:solidFill>
                  <a:srgbClr val="002060"/>
                </a:solidFill>
                <a:latin typeface="Arial"/>
                <a:cs typeface="Arial"/>
              </a:rPr>
              <a:t>of</a:t>
            </a:r>
            <a:r>
              <a:rPr sz="2400" dirty="0">
                <a:solidFill>
                  <a:srgbClr val="002060"/>
                </a:solidFill>
                <a:latin typeface="Arial"/>
                <a:cs typeface="Arial"/>
              </a:rPr>
              <a:t> </a:t>
            </a:r>
            <a:r>
              <a:rPr sz="2400" spc="-5" dirty="0">
                <a:solidFill>
                  <a:srgbClr val="002060"/>
                </a:solidFill>
                <a:latin typeface="Arial"/>
                <a:cs typeface="Arial"/>
              </a:rPr>
              <a:t>the</a:t>
            </a:r>
            <a:r>
              <a:rPr sz="2400" dirty="0">
                <a:solidFill>
                  <a:srgbClr val="002060"/>
                </a:solidFill>
                <a:latin typeface="Arial"/>
                <a:cs typeface="Arial"/>
              </a:rPr>
              <a:t> </a:t>
            </a:r>
            <a:r>
              <a:rPr sz="2400" spc="-5" dirty="0">
                <a:solidFill>
                  <a:srgbClr val="002060"/>
                </a:solidFill>
                <a:latin typeface="Arial"/>
                <a:cs typeface="Arial"/>
              </a:rPr>
              <a:t>court.</a:t>
            </a:r>
            <a:r>
              <a:rPr lang="en-GB" sz="2400" spc="-5" dirty="0">
                <a:solidFill>
                  <a:srgbClr val="002060"/>
                </a:solidFill>
                <a:latin typeface="Arial"/>
                <a:cs typeface="Arial"/>
              </a:rPr>
              <a:t>- </a:t>
            </a:r>
            <a:r>
              <a:rPr lang="en-GB" sz="2400" b="1" spc="-5" dirty="0">
                <a:solidFill>
                  <a:srgbClr val="002060"/>
                </a:solidFill>
                <a:latin typeface="Arial"/>
                <a:cs typeface="Arial"/>
              </a:rPr>
              <a:t>Article 14 (4)</a:t>
            </a:r>
            <a:endParaRPr sz="2400" b="1" dirty="0">
              <a:solidFill>
                <a:srgbClr val="002060"/>
              </a:solidFill>
              <a:latin typeface="Arial"/>
              <a:cs typeface="Arial"/>
            </a:endParaRPr>
          </a:p>
          <a:p>
            <a:pPr algn="just">
              <a:lnSpc>
                <a:spcPct val="100000"/>
              </a:lnSpc>
              <a:spcBef>
                <a:spcPts val="5"/>
              </a:spcBef>
              <a:buClr>
                <a:srgbClr val="336666"/>
              </a:buClr>
              <a:buFont typeface="Wingdings"/>
              <a:buChar char=""/>
            </a:pPr>
            <a:endParaRPr sz="2400" dirty="0">
              <a:solidFill>
                <a:srgbClr val="002060"/>
              </a:solidFill>
              <a:latin typeface="Arial"/>
              <a:cs typeface="Arial"/>
            </a:endParaRPr>
          </a:p>
          <a:p>
            <a:pPr marL="355600" marR="5080" indent="-343535" algn="just">
              <a:lnSpc>
                <a:spcPts val="2690"/>
              </a:lnSpc>
              <a:buClr>
                <a:srgbClr val="336666"/>
              </a:buClr>
              <a:buSzPct val="69642"/>
              <a:buFont typeface="Wingdings"/>
              <a:buChar char=""/>
              <a:tabLst>
                <a:tab pos="356235" algn="l"/>
              </a:tabLst>
            </a:pPr>
            <a:r>
              <a:rPr sz="2400" spc="-5" dirty="0">
                <a:solidFill>
                  <a:srgbClr val="002060"/>
                </a:solidFill>
                <a:latin typeface="Arial"/>
                <a:cs typeface="Arial"/>
              </a:rPr>
              <a:t>The </a:t>
            </a:r>
            <a:r>
              <a:rPr sz="2400" dirty="0">
                <a:solidFill>
                  <a:srgbClr val="002060"/>
                </a:solidFill>
                <a:latin typeface="Arial"/>
                <a:cs typeface="Arial"/>
              </a:rPr>
              <a:t>appeal shall </a:t>
            </a:r>
            <a:r>
              <a:rPr sz="2400" spc="-5" dirty="0">
                <a:solidFill>
                  <a:srgbClr val="002060"/>
                </a:solidFill>
                <a:latin typeface="Arial"/>
                <a:cs typeface="Arial"/>
              </a:rPr>
              <a:t>be </a:t>
            </a:r>
            <a:r>
              <a:rPr sz="2400" dirty="0">
                <a:solidFill>
                  <a:srgbClr val="002060"/>
                </a:solidFill>
                <a:latin typeface="Arial"/>
                <a:cs typeface="Arial"/>
              </a:rPr>
              <a:t>by </a:t>
            </a:r>
            <a:r>
              <a:rPr lang="en-US" sz="2400" spc="-5" dirty="0">
                <a:solidFill>
                  <a:srgbClr val="002060"/>
                </a:solidFill>
                <a:latin typeface="Arial"/>
                <a:cs typeface="Arial"/>
              </a:rPr>
              <a:t>written briefs </a:t>
            </a:r>
            <a:r>
              <a:rPr sz="2400" dirty="0">
                <a:solidFill>
                  <a:srgbClr val="002060"/>
                </a:solidFill>
                <a:latin typeface="Arial"/>
                <a:cs typeface="Arial"/>
              </a:rPr>
              <a:t>of </a:t>
            </a:r>
            <a:r>
              <a:rPr sz="2400" spc="-5" dirty="0">
                <a:solidFill>
                  <a:srgbClr val="002060"/>
                </a:solidFill>
                <a:latin typeface="Arial"/>
                <a:cs typeface="Arial"/>
              </a:rPr>
              <a:t>the</a:t>
            </a:r>
            <a:r>
              <a:rPr lang="en-US" sz="2400" spc="-5" dirty="0">
                <a:solidFill>
                  <a:srgbClr val="002060"/>
                </a:solidFill>
                <a:latin typeface="Arial"/>
                <a:cs typeface="Arial"/>
              </a:rPr>
              <a:t> </a:t>
            </a:r>
            <a:r>
              <a:rPr sz="2400" dirty="0">
                <a:solidFill>
                  <a:srgbClr val="002060"/>
                </a:solidFill>
                <a:latin typeface="Arial"/>
                <a:cs typeface="Arial"/>
              </a:rPr>
              <a:t> </a:t>
            </a:r>
            <a:r>
              <a:rPr sz="2400" spc="-5" dirty="0">
                <a:solidFill>
                  <a:srgbClr val="002060"/>
                </a:solidFill>
                <a:latin typeface="Arial"/>
                <a:cs typeface="Arial"/>
              </a:rPr>
              <a:t>parties</a:t>
            </a:r>
            <a:r>
              <a:rPr sz="2400" spc="10" dirty="0">
                <a:solidFill>
                  <a:srgbClr val="002060"/>
                </a:solidFill>
                <a:latin typeface="Arial"/>
                <a:cs typeface="Arial"/>
              </a:rPr>
              <a:t> </a:t>
            </a:r>
            <a:r>
              <a:rPr sz="2400" dirty="0">
                <a:solidFill>
                  <a:srgbClr val="002060"/>
                </a:solidFill>
                <a:latin typeface="Arial"/>
                <a:cs typeface="Arial"/>
              </a:rPr>
              <a:t>and</a:t>
            </a:r>
            <a:r>
              <a:rPr sz="2400" spc="5" dirty="0">
                <a:solidFill>
                  <a:srgbClr val="002060"/>
                </a:solidFill>
                <a:latin typeface="Arial"/>
                <a:cs typeface="Arial"/>
              </a:rPr>
              <a:t> </a:t>
            </a:r>
            <a:r>
              <a:rPr sz="2400" spc="-5" dirty="0">
                <a:solidFill>
                  <a:srgbClr val="002060"/>
                </a:solidFill>
                <a:latin typeface="Arial"/>
                <a:cs typeface="Arial"/>
              </a:rPr>
              <a:t>on</a:t>
            </a:r>
            <a:r>
              <a:rPr sz="2400" spc="5" dirty="0">
                <a:solidFill>
                  <a:srgbClr val="002060"/>
                </a:solidFill>
                <a:latin typeface="Arial"/>
                <a:cs typeface="Arial"/>
              </a:rPr>
              <a:t> </a:t>
            </a:r>
            <a:r>
              <a:rPr sz="2400" spc="-5" dirty="0">
                <a:solidFill>
                  <a:srgbClr val="002060"/>
                </a:solidFill>
                <a:latin typeface="Arial"/>
                <a:cs typeface="Arial"/>
              </a:rPr>
              <a:t>the </a:t>
            </a:r>
            <a:r>
              <a:rPr sz="2400" dirty="0">
                <a:solidFill>
                  <a:srgbClr val="002060"/>
                </a:solidFill>
                <a:latin typeface="Arial"/>
                <a:cs typeface="Arial"/>
              </a:rPr>
              <a:t>records</a:t>
            </a:r>
            <a:r>
              <a:rPr sz="2400" spc="15" dirty="0">
                <a:solidFill>
                  <a:srgbClr val="002060"/>
                </a:solidFill>
                <a:latin typeface="Arial"/>
                <a:cs typeface="Arial"/>
              </a:rPr>
              <a:t> </a:t>
            </a:r>
            <a:r>
              <a:rPr sz="2400" dirty="0">
                <a:solidFill>
                  <a:srgbClr val="002060"/>
                </a:solidFill>
                <a:latin typeface="Arial"/>
                <a:cs typeface="Arial"/>
              </a:rPr>
              <a:t>of </a:t>
            </a:r>
            <a:r>
              <a:rPr sz="2400" spc="-5" dirty="0">
                <a:solidFill>
                  <a:srgbClr val="002060"/>
                </a:solidFill>
                <a:latin typeface="Arial"/>
                <a:cs typeface="Arial"/>
              </a:rPr>
              <a:t>the</a:t>
            </a:r>
            <a:r>
              <a:rPr sz="2400" dirty="0">
                <a:solidFill>
                  <a:srgbClr val="002060"/>
                </a:solidFill>
                <a:latin typeface="Arial"/>
                <a:cs typeface="Arial"/>
              </a:rPr>
              <a:t> appeal.</a:t>
            </a:r>
            <a:r>
              <a:rPr lang="en-US" sz="2400" dirty="0">
                <a:solidFill>
                  <a:srgbClr val="002060"/>
                </a:solidFill>
                <a:latin typeface="Arial"/>
                <a:cs typeface="Arial"/>
              </a:rPr>
              <a:t> Parties may however address the court orally as the court may deem fit</a:t>
            </a:r>
            <a:r>
              <a:rPr lang="en-GB" sz="2400" dirty="0">
                <a:solidFill>
                  <a:srgbClr val="002060"/>
                </a:solidFill>
                <a:latin typeface="Arial"/>
                <a:cs typeface="Arial"/>
              </a:rPr>
              <a:t>-</a:t>
            </a:r>
            <a:r>
              <a:rPr lang="en-GB" sz="2400" b="1" dirty="0">
                <a:solidFill>
                  <a:srgbClr val="002060"/>
                </a:solidFill>
                <a:latin typeface="Arial"/>
                <a:cs typeface="Arial"/>
              </a:rPr>
              <a:t>Article 14(5)</a:t>
            </a:r>
            <a:endParaRPr sz="2400" b="1" dirty="0">
              <a:solidFill>
                <a:srgbClr val="002060"/>
              </a:solidFill>
              <a:latin typeface="Arial"/>
              <a:cs typeface="Arial"/>
            </a:endParaRPr>
          </a:p>
          <a:p>
            <a:pPr algn="just">
              <a:lnSpc>
                <a:spcPct val="100000"/>
              </a:lnSpc>
              <a:spcBef>
                <a:spcPts val="5"/>
              </a:spcBef>
              <a:buClr>
                <a:srgbClr val="336666"/>
              </a:buClr>
              <a:buFont typeface="Wingdings"/>
              <a:buChar char=""/>
            </a:pPr>
            <a:endParaRPr sz="2400" dirty="0">
              <a:solidFill>
                <a:srgbClr val="002060"/>
              </a:solidFill>
              <a:latin typeface="Arial"/>
              <a:cs typeface="Arial"/>
            </a:endParaRPr>
          </a:p>
          <a:p>
            <a:pPr marL="355600" marR="5080" indent="-343535" algn="just">
              <a:lnSpc>
                <a:spcPts val="2690"/>
              </a:lnSpc>
              <a:buClr>
                <a:srgbClr val="336666"/>
              </a:buClr>
              <a:buSzPct val="69642"/>
              <a:buFont typeface="Wingdings"/>
              <a:buChar char=""/>
              <a:tabLst>
                <a:tab pos="356235" algn="l"/>
              </a:tabLst>
            </a:pPr>
            <a:r>
              <a:rPr sz="2400" spc="-5" dirty="0">
                <a:solidFill>
                  <a:srgbClr val="002060"/>
                </a:solidFill>
                <a:latin typeface="Arial"/>
                <a:cs typeface="Arial"/>
              </a:rPr>
              <a:t>The</a:t>
            </a:r>
            <a:r>
              <a:rPr sz="2400" dirty="0">
                <a:solidFill>
                  <a:srgbClr val="002060"/>
                </a:solidFill>
                <a:latin typeface="Arial"/>
                <a:cs typeface="Arial"/>
              </a:rPr>
              <a:t> whole</a:t>
            </a:r>
            <a:r>
              <a:rPr sz="2400" spc="5" dirty="0">
                <a:solidFill>
                  <a:srgbClr val="002060"/>
                </a:solidFill>
                <a:latin typeface="Arial"/>
                <a:cs typeface="Arial"/>
              </a:rPr>
              <a:t> </a:t>
            </a:r>
            <a:r>
              <a:rPr sz="2400" dirty="0">
                <a:solidFill>
                  <a:srgbClr val="002060"/>
                </a:solidFill>
                <a:latin typeface="Arial"/>
                <a:cs typeface="Arial"/>
              </a:rPr>
              <a:t>appellate</a:t>
            </a:r>
            <a:r>
              <a:rPr sz="2400" spc="5" dirty="0">
                <a:solidFill>
                  <a:srgbClr val="002060"/>
                </a:solidFill>
                <a:latin typeface="Arial"/>
                <a:cs typeface="Arial"/>
              </a:rPr>
              <a:t> </a:t>
            </a:r>
            <a:r>
              <a:rPr sz="2400" dirty="0">
                <a:solidFill>
                  <a:srgbClr val="002060"/>
                </a:solidFill>
                <a:latin typeface="Arial"/>
                <a:cs typeface="Arial"/>
              </a:rPr>
              <a:t>process</a:t>
            </a:r>
            <a:r>
              <a:rPr sz="2400" spc="5" dirty="0">
                <a:solidFill>
                  <a:srgbClr val="002060"/>
                </a:solidFill>
                <a:latin typeface="Arial"/>
                <a:cs typeface="Arial"/>
              </a:rPr>
              <a:t> </a:t>
            </a:r>
            <a:r>
              <a:rPr sz="2400" dirty="0">
                <a:solidFill>
                  <a:srgbClr val="002060"/>
                </a:solidFill>
                <a:latin typeface="Arial"/>
                <a:cs typeface="Arial"/>
              </a:rPr>
              <a:t>from</a:t>
            </a:r>
            <a:r>
              <a:rPr sz="2400" spc="5" dirty="0">
                <a:solidFill>
                  <a:srgbClr val="002060"/>
                </a:solidFill>
                <a:latin typeface="Arial"/>
                <a:cs typeface="Arial"/>
              </a:rPr>
              <a:t> </a:t>
            </a:r>
            <a:r>
              <a:rPr sz="2400" spc="-5" dirty="0">
                <a:solidFill>
                  <a:srgbClr val="002060"/>
                </a:solidFill>
                <a:latin typeface="Arial"/>
                <a:cs typeface="Arial"/>
              </a:rPr>
              <a:t>the </a:t>
            </a:r>
            <a:r>
              <a:rPr sz="2400" dirty="0">
                <a:solidFill>
                  <a:srgbClr val="002060"/>
                </a:solidFill>
                <a:latin typeface="Arial"/>
                <a:cs typeface="Arial"/>
              </a:rPr>
              <a:t> assignment of </a:t>
            </a:r>
            <a:r>
              <a:rPr sz="2400" spc="-5" dirty="0">
                <a:solidFill>
                  <a:srgbClr val="002060"/>
                </a:solidFill>
                <a:latin typeface="Arial"/>
                <a:cs typeface="Arial"/>
              </a:rPr>
              <a:t>the </a:t>
            </a:r>
            <a:r>
              <a:rPr sz="2400" dirty="0">
                <a:solidFill>
                  <a:srgbClr val="002060"/>
                </a:solidFill>
                <a:latin typeface="Arial"/>
                <a:cs typeface="Arial"/>
              </a:rPr>
              <a:t>appeal to Judgment shall </a:t>
            </a:r>
            <a:r>
              <a:rPr sz="2400" spc="5" dirty="0">
                <a:solidFill>
                  <a:srgbClr val="002060"/>
                </a:solidFill>
                <a:latin typeface="Arial"/>
                <a:cs typeface="Arial"/>
              </a:rPr>
              <a:t> </a:t>
            </a:r>
            <a:r>
              <a:rPr sz="2400" dirty="0">
                <a:solidFill>
                  <a:srgbClr val="002060"/>
                </a:solidFill>
                <a:latin typeface="Arial"/>
                <a:cs typeface="Arial"/>
              </a:rPr>
              <a:t>not</a:t>
            </a:r>
            <a:r>
              <a:rPr sz="2400" spc="-5" dirty="0">
                <a:solidFill>
                  <a:srgbClr val="002060"/>
                </a:solidFill>
                <a:latin typeface="Arial"/>
                <a:cs typeface="Arial"/>
              </a:rPr>
              <a:t> </a:t>
            </a:r>
            <a:r>
              <a:rPr sz="2400" dirty="0">
                <a:solidFill>
                  <a:srgbClr val="002060"/>
                </a:solidFill>
                <a:latin typeface="Arial"/>
                <a:cs typeface="Arial"/>
              </a:rPr>
              <a:t>exceed</a:t>
            </a:r>
            <a:r>
              <a:rPr sz="2400" spc="-5" dirty="0">
                <a:solidFill>
                  <a:srgbClr val="002060"/>
                </a:solidFill>
                <a:latin typeface="Arial"/>
                <a:cs typeface="Arial"/>
              </a:rPr>
              <a:t> </a:t>
            </a:r>
            <a:r>
              <a:rPr sz="2400" dirty="0">
                <a:solidFill>
                  <a:srgbClr val="002060"/>
                </a:solidFill>
                <a:latin typeface="Arial"/>
                <a:cs typeface="Arial"/>
              </a:rPr>
              <a:t>thirty</a:t>
            </a:r>
            <a:r>
              <a:rPr sz="2400" spc="-5" dirty="0">
                <a:solidFill>
                  <a:srgbClr val="002060"/>
                </a:solidFill>
                <a:latin typeface="Arial"/>
                <a:cs typeface="Arial"/>
              </a:rPr>
              <a:t> </a:t>
            </a:r>
            <a:r>
              <a:rPr sz="2400" dirty="0">
                <a:solidFill>
                  <a:srgbClr val="002060"/>
                </a:solidFill>
                <a:latin typeface="Arial"/>
                <a:cs typeface="Arial"/>
              </a:rPr>
              <a:t>(30)</a:t>
            </a:r>
            <a:r>
              <a:rPr sz="2400" spc="5" dirty="0">
                <a:solidFill>
                  <a:srgbClr val="002060"/>
                </a:solidFill>
                <a:latin typeface="Arial"/>
                <a:cs typeface="Arial"/>
              </a:rPr>
              <a:t> </a:t>
            </a:r>
            <a:r>
              <a:rPr sz="2400" dirty="0">
                <a:solidFill>
                  <a:srgbClr val="002060"/>
                </a:solidFill>
                <a:latin typeface="Arial"/>
                <a:cs typeface="Arial"/>
              </a:rPr>
              <a:t>days.</a:t>
            </a:r>
            <a:r>
              <a:rPr lang="en-GB" sz="2400" dirty="0">
                <a:solidFill>
                  <a:srgbClr val="002060"/>
                </a:solidFill>
                <a:latin typeface="Arial"/>
                <a:cs typeface="Arial"/>
              </a:rPr>
              <a:t>- </a:t>
            </a:r>
            <a:r>
              <a:rPr lang="en-GB" sz="2400" b="1" dirty="0">
                <a:solidFill>
                  <a:srgbClr val="002060"/>
                </a:solidFill>
                <a:latin typeface="Arial"/>
                <a:cs typeface="Arial"/>
              </a:rPr>
              <a:t>Article 14(6)</a:t>
            </a:r>
            <a:endParaRPr sz="2400" b="1" dirty="0">
              <a:solidFill>
                <a:srgbClr val="002060"/>
              </a:solidFill>
              <a:latin typeface="Arial"/>
              <a:cs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1331975" y="0"/>
            <a:ext cx="7812024" cy="6857999"/>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806749" y="3280292"/>
            <a:ext cx="3108865" cy="1143000"/>
          </a:xfrm>
          <a:prstGeom prst="rect">
            <a:avLst/>
          </a:prstGeom>
        </p:spPr>
      </p:pic>
      <p:pic>
        <p:nvPicPr>
          <p:cNvPr id="5" name="object 5"/>
          <p:cNvPicPr/>
          <p:nvPr/>
        </p:nvPicPr>
        <p:blipFill>
          <a:blip r:embed="rId3" cstate="print"/>
          <a:stretch>
            <a:fillRect/>
          </a:stretch>
        </p:blipFill>
        <p:spPr>
          <a:xfrm>
            <a:off x="0" y="0"/>
            <a:ext cx="9143999" cy="2781300"/>
          </a:xfrm>
          <a:prstGeom prst="rect">
            <a:avLst/>
          </a:prstGeom>
        </p:spPr>
      </p:pic>
      <p:pic>
        <p:nvPicPr>
          <p:cNvPr id="3" name="Picture 2" descr="Radar chart&#10;&#10;Description automatically generated with low confidence">
            <a:extLst>
              <a:ext uri="{FF2B5EF4-FFF2-40B4-BE49-F238E27FC236}">
                <a16:creationId xmlns:a16="http://schemas.microsoft.com/office/drawing/2014/main" id="{D2B9501E-3A37-6541-5395-D9B787A7957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58169" y="5105400"/>
            <a:ext cx="2427660" cy="809625"/>
          </a:xfrm>
          <a:prstGeom prst="rect">
            <a:avLst/>
          </a:prstGeom>
        </p:spPr>
      </p:pic>
      <p:pic>
        <p:nvPicPr>
          <p:cNvPr id="8" name="Picture 2" descr="Delta-State-Logo – Delta State Government">
            <a:extLst>
              <a:ext uri="{FF2B5EF4-FFF2-40B4-BE49-F238E27FC236}">
                <a16:creationId xmlns:a16="http://schemas.microsoft.com/office/drawing/2014/main" id="{EFC4EFEA-79ED-CB12-9AE7-8056ED5353E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785829" y="3047482"/>
            <a:ext cx="2367448" cy="182931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54607" y="635584"/>
            <a:ext cx="4313555" cy="605790"/>
          </a:xfrm>
          <a:prstGeom prst="rect">
            <a:avLst/>
          </a:prstGeom>
        </p:spPr>
        <p:txBody>
          <a:bodyPr vert="horz" wrap="square" lIns="0" tIns="13335" rIns="0" bIns="0" rtlCol="0">
            <a:spAutoFit/>
          </a:bodyPr>
          <a:lstStyle/>
          <a:p>
            <a:pPr marL="12700">
              <a:lnSpc>
                <a:spcPct val="100000"/>
              </a:lnSpc>
              <a:spcBef>
                <a:spcPts val="105"/>
              </a:spcBef>
            </a:pPr>
            <a:r>
              <a:rPr spc="-5" dirty="0"/>
              <a:t>Introductory</a:t>
            </a:r>
            <a:r>
              <a:rPr spc="-80" dirty="0"/>
              <a:t> </a:t>
            </a:r>
            <a:r>
              <a:rPr dirty="0"/>
              <a:t>Matters</a:t>
            </a:r>
          </a:p>
        </p:txBody>
      </p:sp>
      <p:sp>
        <p:nvSpPr>
          <p:cNvPr id="3" name="object 3"/>
          <p:cNvSpPr txBox="1"/>
          <p:nvPr/>
        </p:nvSpPr>
        <p:spPr>
          <a:xfrm>
            <a:off x="535940" y="1654556"/>
            <a:ext cx="8074025" cy="4760919"/>
          </a:xfrm>
          <a:prstGeom prst="rect">
            <a:avLst/>
          </a:prstGeom>
        </p:spPr>
        <p:txBody>
          <a:bodyPr vert="horz" wrap="square" lIns="0" tIns="13335" rIns="0" bIns="0" rtlCol="0">
            <a:spAutoFit/>
          </a:bodyPr>
          <a:lstStyle/>
          <a:p>
            <a:pPr marL="355600" marR="5080" indent="-342900" algn="just">
              <a:lnSpc>
                <a:spcPct val="100000"/>
              </a:lnSpc>
              <a:spcBef>
                <a:spcPts val="105"/>
              </a:spcBef>
              <a:buClr>
                <a:srgbClr val="336666"/>
              </a:buClr>
              <a:buSzPct val="70000"/>
              <a:buFont typeface="Wingdings"/>
              <a:buChar char=""/>
              <a:tabLst>
                <a:tab pos="355600" algn="l"/>
              </a:tabLst>
            </a:pPr>
            <a:r>
              <a:rPr sz="2000" spc="-5" dirty="0">
                <a:solidFill>
                  <a:schemeClr val="tx2"/>
                </a:solidFill>
                <a:latin typeface="Arial"/>
                <a:cs typeface="Arial"/>
              </a:rPr>
              <a:t>In </a:t>
            </a:r>
            <a:r>
              <a:rPr sz="2000" dirty="0">
                <a:solidFill>
                  <a:schemeClr val="tx2"/>
                </a:solidFill>
                <a:latin typeface="Arial"/>
                <a:cs typeface="Arial"/>
              </a:rPr>
              <a:t>litigation, a successful </a:t>
            </a:r>
            <a:r>
              <a:rPr sz="2000" spc="-5" dirty="0">
                <a:solidFill>
                  <a:schemeClr val="tx2"/>
                </a:solidFill>
                <a:latin typeface="Arial"/>
                <a:cs typeface="Arial"/>
              </a:rPr>
              <a:t>party is entitled to the fruit </a:t>
            </a:r>
            <a:r>
              <a:rPr sz="2000" spc="-10" dirty="0">
                <a:solidFill>
                  <a:schemeClr val="tx2"/>
                </a:solidFill>
                <a:latin typeface="Arial"/>
                <a:cs typeface="Arial"/>
              </a:rPr>
              <a:t>of </a:t>
            </a:r>
            <a:r>
              <a:rPr sz="2000" dirty="0">
                <a:solidFill>
                  <a:schemeClr val="tx2"/>
                </a:solidFill>
                <a:latin typeface="Arial"/>
                <a:cs typeface="Arial"/>
              </a:rPr>
              <a:t>their </a:t>
            </a:r>
            <a:r>
              <a:rPr sz="2000" spc="-5" dirty="0">
                <a:solidFill>
                  <a:schemeClr val="tx2"/>
                </a:solidFill>
                <a:latin typeface="Arial"/>
                <a:cs typeface="Arial"/>
              </a:rPr>
              <a:t>judgment </a:t>
            </a:r>
            <a:r>
              <a:rPr sz="2000" spc="-545" dirty="0">
                <a:solidFill>
                  <a:schemeClr val="tx2"/>
                </a:solidFill>
                <a:latin typeface="Arial"/>
                <a:cs typeface="Arial"/>
              </a:rPr>
              <a:t> </a:t>
            </a:r>
            <a:r>
              <a:rPr sz="2000" spc="-5" dirty="0">
                <a:solidFill>
                  <a:schemeClr val="tx2"/>
                </a:solidFill>
                <a:latin typeface="Arial"/>
                <a:cs typeface="Arial"/>
              </a:rPr>
              <a:t>in </a:t>
            </a:r>
            <a:r>
              <a:rPr sz="2000" dirty="0">
                <a:solidFill>
                  <a:schemeClr val="tx2"/>
                </a:solidFill>
                <a:latin typeface="Arial"/>
                <a:cs typeface="Arial"/>
              </a:rPr>
              <a:t>the </a:t>
            </a:r>
            <a:r>
              <a:rPr sz="2000" spc="-5" dirty="0">
                <a:solidFill>
                  <a:schemeClr val="tx2"/>
                </a:solidFill>
                <a:latin typeface="Arial"/>
                <a:cs typeface="Arial"/>
              </a:rPr>
              <a:t>absence </a:t>
            </a:r>
            <a:r>
              <a:rPr sz="2000" dirty="0">
                <a:solidFill>
                  <a:schemeClr val="tx2"/>
                </a:solidFill>
                <a:latin typeface="Arial"/>
                <a:cs typeface="Arial"/>
              </a:rPr>
              <a:t>of any legal inhibitions </a:t>
            </a:r>
            <a:r>
              <a:rPr sz="2000" spc="-5" dirty="0">
                <a:solidFill>
                  <a:schemeClr val="tx2"/>
                </a:solidFill>
                <a:latin typeface="Arial"/>
                <a:cs typeface="Arial"/>
              </a:rPr>
              <a:t>in </a:t>
            </a:r>
            <a:r>
              <a:rPr sz="2000" dirty="0">
                <a:solidFill>
                  <a:schemeClr val="tx2"/>
                </a:solidFill>
                <a:latin typeface="Arial"/>
                <a:cs typeface="Arial"/>
              </a:rPr>
              <a:t>the </a:t>
            </a:r>
            <a:r>
              <a:rPr sz="2000" spc="-10" dirty="0">
                <a:solidFill>
                  <a:schemeClr val="tx2"/>
                </a:solidFill>
                <a:latin typeface="Arial"/>
                <a:cs typeface="Arial"/>
              </a:rPr>
              <a:t>form </a:t>
            </a:r>
            <a:r>
              <a:rPr sz="2000" dirty="0">
                <a:solidFill>
                  <a:schemeClr val="tx2"/>
                </a:solidFill>
                <a:latin typeface="Arial"/>
                <a:cs typeface="Arial"/>
              </a:rPr>
              <a:t>of </a:t>
            </a:r>
            <a:r>
              <a:rPr sz="2000" spc="-10" dirty="0">
                <a:solidFill>
                  <a:schemeClr val="tx2"/>
                </a:solidFill>
                <a:latin typeface="Arial"/>
                <a:cs typeface="Arial"/>
              </a:rPr>
              <a:t>an </a:t>
            </a:r>
            <a:r>
              <a:rPr sz="2000" dirty="0">
                <a:solidFill>
                  <a:schemeClr val="tx2"/>
                </a:solidFill>
                <a:latin typeface="Arial"/>
                <a:cs typeface="Arial"/>
              </a:rPr>
              <a:t>order </a:t>
            </a:r>
            <a:r>
              <a:rPr sz="2000" spc="-10" dirty="0">
                <a:solidFill>
                  <a:schemeClr val="tx2"/>
                </a:solidFill>
                <a:latin typeface="Arial"/>
                <a:cs typeface="Arial"/>
              </a:rPr>
              <a:t>for </a:t>
            </a:r>
            <a:r>
              <a:rPr sz="2000" spc="-5" dirty="0">
                <a:solidFill>
                  <a:schemeClr val="tx2"/>
                </a:solidFill>
                <a:latin typeface="Arial"/>
                <a:cs typeface="Arial"/>
              </a:rPr>
              <a:t>stay </a:t>
            </a:r>
            <a:r>
              <a:rPr sz="2000" spc="-545" dirty="0">
                <a:solidFill>
                  <a:schemeClr val="tx2"/>
                </a:solidFill>
                <a:latin typeface="Arial"/>
                <a:cs typeface="Arial"/>
              </a:rPr>
              <a:t> </a:t>
            </a:r>
            <a:r>
              <a:rPr sz="2000" dirty="0">
                <a:solidFill>
                  <a:schemeClr val="tx2"/>
                </a:solidFill>
                <a:latin typeface="Arial"/>
                <a:cs typeface="Arial"/>
              </a:rPr>
              <a:t>of</a:t>
            </a:r>
            <a:r>
              <a:rPr sz="2000" spc="-25" dirty="0">
                <a:solidFill>
                  <a:schemeClr val="tx2"/>
                </a:solidFill>
                <a:latin typeface="Arial"/>
                <a:cs typeface="Arial"/>
              </a:rPr>
              <a:t> </a:t>
            </a:r>
            <a:r>
              <a:rPr sz="2000" dirty="0">
                <a:solidFill>
                  <a:schemeClr val="tx2"/>
                </a:solidFill>
                <a:latin typeface="Arial"/>
                <a:cs typeface="Arial"/>
              </a:rPr>
              <a:t>execution</a:t>
            </a:r>
            <a:r>
              <a:rPr sz="2000" spc="-20" dirty="0">
                <a:solidFill>
                  <a:schemeClr val="tx2"/>
                </a:solidFill>
                <a:latin typeface="Arial"/>
                <a:cs typeface="Arial"/>
              </a:rPr>
              <a:t> </a:t>
            </a:r>
            <a:r>
              <a:rPr sz="2000" dirty="0">
                <a:solidFill>
                  <a:schemeClr val="tx2"/>
                </a:solidFill>
                <a:latin typeface="Arial"/>
                <a:cs typeface="Arial"/>
              </a:rPr>
              <a:t>of</a:t>
            </a:r>
            <a:r>
              <a:rPr sz="2000" spc="-25" dirty="0">
                <a:solidFill>
                  <a:schemeClr val="tx2"/>
                </a:solidFill>
                <a:latin typeface="Arial"/>
                <a:cs typeface="Arial"/>
              </a:rPr>
              <a:t> </a:t>
            </a:r>
            <a:r>
              <a:rPr sz="2000" dirty="0">
                <a:solidFill>
                  <a:schemeClr val="tx2"/>
                </a:solidFill>
                <a:latin typeface="Arial"/>
                <a:cs typeface="Arial"/>
              </a:rPr>
              <a:t>the</a:t>
            </a:r>
            <a:r>
              <a:rPr sz="2000" spc="-20" dirty="0">
                <a:solidFill>
                  <a:schemeClr val="tx2"/>
                </a:solidFill>
                <a:latin typeface="Arial"/>
                <a:cs typeface="Arial"/>
              </a:rPr>
              <a:t> </a:t>
            </a:r>
            <a:r>
              <a:rPr sz="2000" dirty="0">
                <a:solidFill>
                  <a:schemeClr val="tx2"/>
                </a:solidFill>
                <a:latin typeface="Arial"/>
                <a:cs typeface="Arial"/>
              </a:rPr>
              <a:t>judgment</a:t>
            </a:r>
            <a:r>
              <a:rPr sz="2000" spc="-35" dirty="0">
                <a:solidFill>
                  <a:schemeClr val="tx2"/>
                </a:solidFill>
                <a:latin typeface="Arial"/>
                <a:cs typeface="Arial"/>
              </a:rPr>
              <a:t> </a:t>
            </a:r>
            <a:r>
              <a:rPr sz="2000" dirty="0">
                <a:solidFill>
                  <a:schemeClr val="tx2"/>
                </a:solidFill>
                <a:latin typeface="Arial"/>
                <a:cs typeface="Arial"/>
              </a:rPr>
              <a:t>or</a:t>
            </a:r>
            <a:r>
              <a:rPr sz="2000" spc="-15" dirty="0">
                <a:solidFill>
                  <a:schemeClr val="tx2"/>
                </a:solidFill>
                <a:latin typeface="Arial"/>
                <a:cs typeface="Arial"/>
              </a:rPr>
              <a:t> </a:t>
            </a:r>
            <a:r>
              <a:rPr sz="2000" dirty="0">
                <a:solidFill>
                  <a:schemeClr val="tx2"/>
                </a:solidFill>
                <a:latin typeface="Arial"/>
                <a:cs typeface="Arial"/>
              </a:rPr>
              <a:t>injunction</a:t>
            </a:r>
            <a:r>
              <a:rPr sz="2000" spc="-20" dirty="0">
                <a:solidFill>
                  <a:schemeClr val="tx2"/>
                </a:solidFill>
                <a:latin typeface="Arial"/>
                <a:cs typeface="Arial"/>
              </a:rPr>
              <a:t> </a:t>
            </a:r>
            <a:r>
              <a:rPr sz="2000" dirty="0">
                <a:solidFill>
                  <a:schemeClr val="tx2"/>
                </a:solidFill>
                <a:latin typeface="Arial"/>
                <a:cs typeface="Arial"/>
              </a:rPr>
              <a:t>pending</a:t>
            </a:r>
            <a:r>
              <a:rPr sz="2000" spc="-15" dirty="0">
                <a:solidFill>
                  <a:schemeClr val="tx2"/>
                </a:solidFill>
                <a:latin typeface="Arial"/>
                <a:cs typeface="Arial"/>
              </a:rPr>
              <a:t> </a:t>
            </a:r>
            <a:r>
              <a:rPr sz="2000" dirty="0">
                <a:solidFill>
                  <a:schemeClr val="tx2"/>
                </a:solidFill>
                <a:latin typeface="Arial"/>
                <a:cs typeface="Arial"/>
              </a:rPr>
              <a:t>appeal.</a:t>
            </a:r>
          </a:p>
          <a:p>
            <a:pPr>
              <a:lnSpc>
                <a:spcPct val="100000"/>
              </a:lnSpc>
              <a:spcBef>
                <a:spcPts val="20"/>
              </a:spcBef>
              <a:buFont typeface="Wingdings"/>
              <a:buChar char=""/>
            </a:pPr>
            <a:endParaRPr sz="1900" dirty="0">
              <a:solidFill>
                <a:schemeClr val="tx2"/>
              </a:solidFill>
              <a:latin typeface="Arial"/>
              <a:cs typeface="Arial"/>
            </a:endParaRPr>
          </a:p>
          <a:p>
            <a:pPr marL="355600" marR="6985" indent="-342900" algn="just">
              <a:lnSpc>
                <a:spcPct val="100000"/>
              </a:lnSpc>
              <a:spcBef>
                <a:spcPts val="5"/>
              </a:spcBef>
              <a:buClr>
                <a:srgbClr val="336666"/>
              </a:buClr>
              <a:buSzPct val="70000"/>
              <a:buFont typeface="Wingdings"/>
              <a:buChar char=""/>
              <a:tabLst>
                <a:tab pos="355600" algn="l"/>
              </a:tabLst>
            </a:pPr>
            <a:r>
              <a:rPr sz="2000" dirty="0">
                <a:solidFill>
                  <a:schemeClr val="tx2"/>
                </a:solidFill>
                <a:latin typeface="Arial"/>
                <a:cs typeface="Arial"/>
              </a:rPr>
              <a:t>Reaping the </a:t>
            </a:r>
            <a:r>
              <a:rPr sz="2000" spc="-5" dirty="0">
                <a:solidFill>
                  <a:schemeClr val="tx2"/>
                </a:solidFill>
                <a:latin typeface="Arial"/>
                <a:cs typeface="Arial"/>
              </a:rPr>
              <a:t>fruit </a:t>
            </a:r>
            <a:r>
              <a:rPr sz="2000" dirty="0">
                <a:solidFill>
                  <a:schemeClr val="tx2"/>
                </a:solidFill>
                <a:latin typeface="Arial"/>
                <a:cs typeface="Arial"/>
              </a:rPr>
              <a:t>of </a:t>
            </a:r>
            <a:r>
              <a:rPr sz="2000" spc="-5" dirty="0">
                <a:solidFill>
                  <a:schemeClr val="tx2"/>
                </a:solidFill>
                <a:latin typeface="Arial"/>
                <a:cs typeface="Arial"/>
              </a:rPr>
              <a:t>judgment is done </a:t>
            </a:r>
            <a:r>
              <a:rPr sz="2000" dirty="0">
                <a:solidFill>
                  <a:schemeClr val="tx2"/>
                </a:solidFill>
                <a:latin typeface="Arial"/>
                <a:cs typeface="Arial"/>
              </a:rPr>
              <a:t>by </a:t>
            </a:r>
            <a:r>
              <a:rPr lang="en-GB" sz="2000" dirty="0">
                <a:solidFill>
                  <a:schemeClr val="tx2"/>
                </a:solidFill>
                <a:latin typeface="Arial"/>
                <a:cs typeface="Arial"/>
              </a:rPr>
              <a:t>initiating the prerequisite legal process to enforce the judgment</a:t>
            </a:r>
            <a:r>
              <a:rPr sz="2000" dirty="0">
                <a:solidFill>
                  <a:schemeClr val="tx2"/>
                </a:solidFill>
                <a:latin typeface="Arial"/>
                <a:cs typeface="Arial"/>
              </a:rPr>
              <a:t>.</a:t>
            </a:r>
            <a:endParaRPr lang="en-GB" sz="2000" dirty="0">
              <a:solidFill>
                <a:schemeClr val="tx2"/>
              </a:solidFill>
              <a:latin typeface="Arial"/>
              <a:cs typeface="Arial"/>
            </a:endParaRPr>
          </a:p>
          <a:p>
            <a:pPr marL="12700" marR="6985" algn="just">
              <a:lnSpc>
                <a:spcPct val="100000"/>
              </a:lnSpc>
              <a:spcBef>
                <a:spcPts val="5"/>
              </a:spcBef>
              <a:buClr>
                <a:srgbClr val="336666"/>
              </a:buClr>
              <a:buSzPct val="70000"/>
              <a:tabLst>
                <a:tab pos="355600" algn="l"/>
              </a:tabLst>
            </a:pPr>
            <a:endParaRPr sz="2150" dirty="0">
              <a:solidFill>
                <a:schemeClr val="tx2"/>
              </a:solidFill>
              <a:latin typeface="Arial"/>
              <a:cs typeface="Arial"/>
            </a:endParaRPr>
          </a:p>
          <a:p>
            <a:pPr marL="355600" marR="5715" indent="-342900" algn="just">
              <a:lnSpc>
                <a:spcPct val="100000"/>
              </a:lnSpc>
              <a:spcBef>
                <a:spcPts val="5"/>
              </a:spcBef>
              <a:buClr>
                <a:srgbClr val="336666"/>
              </a:buClr>
              <a:buSzPct val="69047"/>
              <a:buFont typeface="Wingdings"/>
              <a:buChar char=""/>
              <a:tabLst>
                <a:tab pos="355600" algn="l"/>
              </a:tabLst>
            </a:pPr>
            <a:r>
              <a:rPr sz="2100" dirty="0">
                <a:solidFill>
                  <a:schemeClr val="tx2"/>
                </a:solidFill>
                <a:latin typeface="Arial"/>
                <a:cs typeface="Arial"/>
              </a:rPr>
              <a:t>The </a:t>
            </a:r>
            <a:r>
              <a:rPr sz="2100" spc="-5" dirty="0">
                <a:solidFill>
                  <a:schemeClr val="tx2"/>
                </a:solidFill>
                <a:latin typeface="Arial"/>
                <a:cs typeface="Arial"/>
              </a:rPr>
              <a:t>enforcement of court judgments </a:t>
            </a:r>
            <a:r>
              <a:rPr sz="2100" spc="-10" dirty="0">
                <a:solidFill>
                  <a:schemeClr val="tx2"/>
                </a:solidFill>
                <a:latin typeface="Arial"/>
                <a:cs typeface="Arial"/>
              </a:rPr>
              <a:t>is </a:t>
            </a:r>
            <a:r>
              <a:rPr sz="2100" spc="-5" dirty="0">
                <a:solidFill>
                  <a:schemeClr val="tx2"/>
                </a:solidFill>
                <a:latin typeface="Arial"/>
                <a:cs typeface="Arial"/>
              </a:rPr>
              <a:t>regulated by law in </a:t>
            </a:r>
            <a:r>
              <a:rPr sz="2100" spc="-10" dirty="0">
                <a:solidFill>
                  <a:schemeClr val="tx2"/>
                </a:solidFill>
                <a:latin typeface="Arial"/>
                <a:cs typeface="Arial"/>
              </a:rPr>
              <a:t>order </a:t>
            </a:r>
            <a:r>
              <a:rPr sz="2100" spc="-5" dirty="0">
                <a:solidFill>
                  <a:schemeClr val="tx2"/>
                </a:solidFill>
                <a:latin typeface="Arial"/>
                <a:cs typeface="Arial"/>
              </a:rPr>
              <a:t> </a:t>
            </a:r>
            <a:r>
              <a:rPr sz="2100" dirty="0">
                <a:solidFill>
                  <a:schemeClr val="tx2"/>
                </a:solidFill>
                <a:latin typeface="Arial"/>
                <a:cs typeface="Arial"/>
              </a:rPr>
              <a:t>to </a:t>
            </a:r>
            <a:r>
              <a:rPr sz="2100" spc="-5" dirty="0">
                <a:solidFill>
                  <a:schemeClr val="tx2"/>
                </a:solidFill>
                <a:latin typeface="Arial"/>
                <a:cs typeface="Arial"/>
              </a:rPr>
              <a:t>properly obtain for the successful party, due compensation, </a:t>
            </a:r>
            <a:r>
              <a:rPr sz="2100" dirty="0">
                <a:solidFill>
                  <a:schemeClr val="tx2"/>
                </a:solidFill>
                <a:latin typeface="Arial"/>
                <a:cs typeface="Arial"/>
              </a:rPr>
              <a:t> </a:t>
            </a:r>
            <a:r>
              <a:rPr sz="2100" spc="-5" dirty="0">
                <a:solidFill>
                  <a:schemeClr val="tx2"/>
                </a:solidFill>
                <a:latin typeface="Arial"/>
                <a:cs typeface="Arial"/>
              </a:rPr>
              <a:t>restitution, performance or compliance with what </a:t>
            </a:r>
            <a:r>
              <a:rPr sz="2100" dirty="0">
                <a:solidFill>
                  <a:schemeClr val="tx2"/>
                </a:solidFill>
                <a:latin typeface="Arial"/>
                <a:cs typeface="Arial"/>
              </a:rPr>
              <a:t>the court </a:t>
            </a:r>
            <a:r>
              <a:rPr sz="2100" spc="-10" dirty="0">
                <a:solidFill>
                  <a:schemeClr val="tx2"/>
                </a:solidFill>
                <a:latin typeface="Arial"/>
                <a:cs typeface="Arial"/>
              </a:rPr>
              <a:t>has </a:t>
            </a:r>
            <a:r>
              <a:rPr sz="2100" spc="-5" dirty="0">
                <a:solidFill>
                  <a:schemeClr val="tx2"/>
                </a:solidFill>
                <a:latin typeface="Arial"/>
                <a:cs typeface="Arial"/>
              </a:rPr>
              <a:t> granted</a:t>
            </a:r>
            <a:r>
              <a:rPr sz="2100" spc="-20" dirty="0">
                <a:solidFill>
                  <a:schemeClr val="tx2"/>
                </a:solidFill>
                <a:latin typeface="Arial"/>
                <a:cs typeface="Arial"/>
              </a:rPr>
              <a:t> </a:t>
            </a:r>
            <a:r>
              <a:rPr sz="2100" spc="-5" dirty="0">
                <a:solidFill>
                  <a:schemeClr val="tx2"/>
                </a:solidFill>
                <a:latin typeface="Arial"/>
                <a:cs typeface="Arial"/>
              </a:rPr>
              <a:t>by way of</a:t>
            </a:r>
            <a:r>
              <a:rPr sz="2100" spc="10" dirty="0">
                <a:solidFill>
                  <a:schemeClr val="tx2"/>
                </a:solidFill>
                <a:latin typeface="Arial"/>
                <a:cs typeface="Arial"/>
              </a:rPr>
              <a:t> </a:t>
            </a:r>
            <a:r>
              <a:rPr sz="2100" spc="-5" dirty="0">
                <a:solidFill>
                  <a:schemeClr val="tx2"/>
                </a:solidFill>
                <a:latin typeface="Arial"/>
                <a:cs typeface="Arial"/>
              </a:rPr>
              <a:t>remedy</a:t>
            </a:r>
            <a:r>
              <a:rPr sz="2100" spc="-10" dirty="0">
                <a:solidFill>
                  <a:schemeClr val="tx2"/>
                </a:solidFill>
                <a:latin typeface="Arial"/>
                <a:cs typeface="Arial"/>
              </a:rPr>
              <a:t> </a:t>
            </a:r>
            <a:r>
              <a:rPr sz="2100" spc="-5" dirty="0">
                <a:solidFill>
                  <a:schemeClr val="tx2"/>
                </a:solidFill>
                <a:latin typeface="Arial"/>
                <a:cs typeface="Arial"/>
              </a:rPr>
              <a:t>or</a:t>
            </a:r>
            <a:r>
              <a:rPr sz="2100" spc="10" dirty="0">
                <a:solidFill>
                  <a:schemeClr val="tx2"/>
                </a:solidFill>
                <a:latin typeface="Arial"/>
                <a:cs typeface="Arial"/>
              </a:rPr>
              <a:t> </a:t>
            </a:r>
            <a:r>
              <a:rPr sz="2100" spc="-5" dirty="0">
                <a:solidFill>
                  <a:schemeClr val="tx2"/>
                </a:solidFill>
                <a:latin typeface="Arial"/>
                <a:cs typeface="Arial"/>
              </a:rPr>
              <a:t>relief.</a:t>
            </a:r>
            <a:endParaRPr lang="en-GB" sz="2100" spc="-5" dirty="0">
              <a:solidFill>
                <a:schemeClr val="tx2"/>
              </a:solidFill>
              <a:latin typeface="Arial"/>
              <a:cs typeface="Arial"/>
            </a:endParaRPr>
          </a:p>
          <a:p>
            <a:pPr marL="355600" marR="5715" indent="-342900" algn="just">
              <a:lnSpc>
                <a:spcPct val="100000"/>
              </a:lnSpc>
              <a:spcBef>
                <a:spcPts val="5"/>
              </a:spcBef>
              <a:buClr>
                <a:srgbClr val="336666"/>
              </a:buClr>
              <a:buSzPct val="69047"/>
              <a:buFont typeface="Wingdings"/>
              <a:buChar char=""/>
              <a:tabLst>
                <a:tab pos="355600" algn="l"/>
              </a:tabLst>
            </a:pPr>
            <a:endParaRPr lang="en-GB" sz="2100" spc="-5" dirty="0">
              <a:solidFill>
                <a:schemeClr val="tx2"/>
              </a:solidFill>
              <a:latin typeface="Arial"/>
              <a:cs typeface="Arial"/>
            </a:endParaRPr>
          </a:p>
          <a:p>
            <a:pPr marL="355600" marR="5715" indent="-342900" algn="just">
              <a:lnSpc>
                <a:spcPct val="100000"/>
              </a:lnSpc>
              <a:spcBef>
                <a:spcPts val="5"/>
              </a:spcBef>
              <a:buClr>
                <a:srgbClr val="336666"/>
              </a:buClr>
              <a:buSzPct val="69047"/>
              <a:buFont typeface="Wingdings"/>
              <a:buChar char=""/>
              <a:tabLst>
                <a:tab pos="355600" algn="l"/>
              </a:tabLst>
            </a:pPr>
            <a:r>
              <a:rPr lang="en-GB" sz="2100" spc="-5" dirty="0">
                <a:solidFill>
                  <a:schemeClr val="tx2"/>
                </a:solidFill>
                <a:latin typeface="Arial"/>
                <a:cs typeface="Arial"/>
              </a:rPr>
              <a:t>Compliance with court orders is not discretionary or optional, court orders must be obeyed in the absence of any legal process to forestall compliance.</a:t>
            </a:r>
            <a:endParaRPr sz="2100" dirty="0">
              <a:solidFill>
                <a:schemeClr val="tx2"/>
              </a:solidFill>
              <a:latin typeface="Arial"/>
              <a:cs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54607" y="623443"/>
            <a:ext cx="5268595" cy="605155"/>
          </a:xfrm>
          <a:prstGeom prst="rect">
            <a:avLst/>
          </a:prstGeom>
        </p:spPr>
        <p:txBody>
          <a:bodyPr vert="horz" wrap="square" lIns="0" tIns="13335" rIns="0" bIns="0" rtlCol="0">
            <a:spAutoFit/>
          </a:bodyPr>
          <a:lstStyle/>
          <a:p>
            <a:pPr marL="12700">
              <a:lnSpc>
                <a:spcPct val="100000"/>
              </a:lnSpc>
              <a:spcBef>
                <a:spcPts val="105"/>
              </a:spcBef>
            </a:pPr>
            <a:r>
              <a:rPr dirty="0"/>
              <a:t>Introductory</a:t>
            </a:r>
            <a:r>
              <a:rPr spc="-80" dirty="0"/>
              <a:t> </a:t>
            </a:r>
            <a:r>
              <a:rPr dirty="0"/>
              <a:t>Matters</a:t>
            </a:r>
            <a:r>
              <a:rPr spc="-65" dirty="0"/>
              <a:t> </a:t>
            </a:r>
            <a:r>
              <a:rPr sz="1800" spc="-5" dirty="0"/>
              <a:t>(Contd.)</a:t>
            </a:r>
            <a:endParaRPr sz="1800" dirty="0"/>
          </a:p>
        </p:txBody>
      </p:sp>
      <p:sp>
        <p:nvSpPr>
          <p:cNvPr id="3" name="object 3"/>
          <p:cNvSpPr txBox="1"/>
          <p:nvPr/>
        </p:nvSpPr>
        <p:spPr>
          <a:xfrm>
            <a:off x="688340" y="1737741"/>
            <a:ext cx="7839709" cy="4786567"/>
          </a:xfrm>
          <a:prstGeom prst="rect">
            <a:avLst/>
          </a:prstGeom>
        </p:spPr>
        <p:txBody>
          <a:bodyPr vert="horz" wrap="square" lIns="0" tIns="71755" rIns="0" bIns="0" rtlCol="0" anchor="t">
            <a:spAutoFit/>
          </a:bodyPr>
          <a:lstStyle/>
          <a:p>
            <a:pPr marL="355600" marR="5080" indent="-343535" algn="just">
              <a:lnSpc>
                <a:spcPts val="1920"/>
              </a:lnSpc>
              <a:spcBef>
                <a:spcPts val="565"/>
              </a:spcBef>
              <a:buClr>
                <a:srgbClr val="336666"/>
              </a:buClr>
              <a:buSzPct val="70000"/>
              <a:buFont typeface="Wingdings"/>
              <a:buChar char=""/>
              <a:tabLst>
                <a:tab pos="356235" algn="l"/>
              </a:tabLst>
            </a:pPr>
            <a:r>
              <a:rPr lang="en-GB" sz="2000" dirty="0">
                <a:solidFill>
                  <a:schemeClr val="tx2"/>
                </a:solidFill>
                <a:latin typeface="Arial"/>
                <a:cs typeface="Arial"/>
              </a:rPr>
              <a:t>The </a:t>
            </a:r>
            <a:r>
              <a:rPr sz="2000" dirty="0">
                <a:solidFill>
                  <a:schemeClr val="tx2"/>
                </a:solidFill>
                <a:latin typeface="Arial"/>
                <a:cs typeface="Arial"/>
              </a:rPr>
              <a:t>enforcement of</a:t>
            </a:r>
            <a:r>
              <a:rPr lang="en-GB" sz="2000" dirty="0">
                <a:solidFill>
                  <a:schemeClr val="tx2"/>
                </a:solidFill>
                <a:latin typeface="Arial"/>
                <a:cs typeface="Arial"/>
              </a:rPr>
              <a:t> a</a:t>
            </a:r>
            <a:r>
              <a:rPr sz="2000" dirty="0">
                <a:solidFill>
                  <a:schemeClr val="tx2"/>
                </a:solidFill>
                <a:latin typeface="Arial"/>
                <a:cs typeface="Arial"/>
              </a:rPr>
              <a:t> judgment </a:t>
            </a:r>
            <a:r>
              <a:rPr sz="2000" spc="-5" dirty="0">
                <a:solidFill>
                  <a:schemeClr val="tx2"/>
                </a:solidFill>
                <a:latin typeface="Arial"/>
                <a:cs typeface="Arial"/>
              </a:rPr>
              <a:t>becomes</a:t>
            </a:r>
            <a:r>
              <a:rPr sz="2000" dirty="0">
                <a:solidFill>
                  <a:schemeClr val="tx2"/>
                </a:solidFill>
                <a:latin typeface="Arial"/>
                <a:cs typeface="Arial"/>
              </a:rPr>
              <a:t> a necessity where </a:t>
            </a:r>
            <a:r>
              <a:rPr sz="2000" spc="-5" dirty="0">
                <a:solidFill>
                  <a:schemeClr val="tx2"/>
                </a:solidFill>
                <a:latin typeface="Arial"/>
                <a:cs typeface="Arial"/>
              </a:rPr>
              <a:t>there</a:t>
            </a:r>
            <a:r>
              <a:rPr sz="2000" dirty="0">
                <a:solidFill>
                  <a:schemeClr val="tx2"/>
                </a:solidFill>
                <a:latin typeface="Arial"/>
                <a:cs typeface="Arial"/>
              </a:rPr>
              <a:t> </a:t>
            </a:r>
            <a:r>
              <a:rPr sz="2000" spc="-5" dirty="0">
                <a:solidFill>
                  <a:schemeClr val="tx2"/>
                </a:solidFill>
                <a:latin typeface="Arial"/>
                <a:cs typeface="Arial"/>
              </a:rPr>
              <a:t>is</a:t>
            </a:r>
            <a:r>
              <a:rPr lang="en-US" sz="2000" spc="-5" dirty="0">
                <a:solidFill>
                  <a:schemeClr val="tx2"/>
                </a:solidFill>
                <a:latin typeface="Arial"/>
                <a:cs typeface="Arial"/>
              </a:rPr>
              <a:t> </a:t>
            </a:r>
            <a:r>
              <a:rPr lang="en-GB" sz="2000" spc="-5" dirty="0">
                <a:solidFill>
                  <a:schemeClr val="tx2"/>
                </a:solidFill>
                <a:latin typeface="Arial"/>
                <a:cs typeface="Arial"/>
              </a:rPr>
              <a:t>partial or no </a:t>
            </a:r>
            <a:r>
              <a:rPr sz="2000" spc="-5" dirty="0">
                <a:solidFill>
                  <a:schemeClr val="tx2"/>
                </a:solidFill>
                <a:latin typeface="Arial"/>
                <a:cs typeface="Arial"/>
              </a:rPr>
              <a:t>compliance </a:t>
            </a:r>
            <a:r>
              <a:rPr sz="2000" dirty="0">
                <a:solidFill>
                  <a:schemeClr val="tx2"/>
                </a:solidFill>
                <a:latin typeface="Arial"/>
                <a:cs typeface="Arial"/>
              </a:rPr>
              <a:t>by the unsuccessful </a:t>
            </a:r>
            <a:r>
              <a:rPr sz="2000" spc="-5" dirty="0">
                <a:solidFill>
                  <a:schemeClr val="tx2"/>
                </a:solidFill>
                <a:latin typeface="Arial"/>
                <a:cs typeface="Arial"/>
              </a:rPr>
              <a:t>party </a:t>
            </a:r>
            <a:r>
              <a:rPr sz="2000" dirty="0">
                <a:solidFill>
                  <a:schemeClr val="tx2"/>
                </a:solidFill>
                <a:latin typeface="Arial"/>
                <a:cs typeface="Arial"/>
              </a:rPr>
              <a:t>(judgment </a:t>
            </a:r>
            <a:r>
              <a:rPr sz="2000" spc="-5" dirty="0">
                <a:solidFill>
                  <a:schemeClr val="tx2"/>
                </a:solidFill>
                <a:latin typeface="Arial"/>
                <a:cs typeface="Arial"/>
              </a:rPr>
              <a:t>debtor) </a:t>
            </a:r>
            <a:r>
              <a:rPr sz="2000" dirty="0">
                <a:solidFill>
                  <a:schemeClr val="tx2"/>
                </a:solidFill>
                <a:latin typeface="Arial"/>
                <a:cs typeface="Arial"/>
              </a:rPr>
              <a:t>with</a:t>
            </a:r>
            <a:r>
              <a:rPr lang="en-US" sz="2000" dirty="0">
                <a:solidFill>
                  <a:schemeClr val="tx2"/>
                </a:solidFill>
                <a:latin typeface="Arial"/>
                <a:cs typeface="Arial"/>
              </a:rPr>
              <a:t> </a:t>
            </a:r>
            <a:r>
              <a:rPr sz="2000" dirty="0">
                <a:solidFill>
                  <a:schemeClr val="tx2"/>
                </a:solidFill>
                <a:latin typeface="Arial"/>
                <a:cs typeface="Arial"/>
              </a:rPr>
              <a:t>the </a:t>
            </a:r>
            <a:r>
              <a:rPr sz="2000" spc="-5" dirty="0">
                <a:solidFill>
                  <a:schemeClr val="tx2"/>
                </a:solidFill>
                <a:latin typeface="Arial"/>
                <a:cs typeface="Arial"/>
              </a:rPr>
              <a:t>terms </a:t>
            </a:r>
            <a:r>
              <a:rPr sz="2000" dirty="0">
                <a:solidFill>
                  <a:schemeClr val="tx2"/>
                </a:solidFill>
                <a:latin typeface="Arial"/>
                <a:cs typeface="Arial"/>
              </a:rPr>
              <a:t>of the </a:t>
            </a:r>
            <a:r>
              <a:rPr sz="2000" spc="-5" dirty="0">
                <a:solidFill>
                  <a:schemeClr val="tx2"/>
                </a:solidFill>
                <a:latin typeface="Arial"/>
                <a:cs typeface="Arial"/>
              </a:rPr>
              <a:t>judgment </a:t>
            </a:r>
            <a:r>
              <a:rPr sz="2000" dirty="0">
                <a:solidFill>
                  <a:schemeClr val="tx2"/>
                </a:solidFill>
                <a:latin typeface="Arial"/>
                <a:cs typeface="Arial"/>
              </a:rPr>
              <a:t>when the </a:t>
            </a:r>
            <a:r>
              <a:rPr sz="2000" spc="-5" dirty="0">
                <a:solidFill>
                  <a:schemeClr val="tx2"/>
                </a:solidFill>
                <a:latin typeface="Arial"/>
                <a:cs typeface="Arial"/>
              </a:rPr>
              <a:t>successful party </a:t>
            </a:r>
            <a:r>
              <a:rPr sz="2000" dirty="0">
                <a:solidFill>
                  <a:schemeClr val="tx2"/>
                </a:solidFill>
                <a:latin typeface="Arial"/>
                <a:cs typeface="Arial"/>
              </a:rPr>
              <a:t>(judgment</a:t>
            </a:r>
            <a:r>
              <a:rPr lang="en-US" sz="2000" dirty="0">
                <a:solidFill>
                  <a:schemeClr val="tx2"/>
                </a:solidFill>
                <a:latin typeface="Arial"/>
                <a:cs typeface="Arial"/>
              </a:rPr>
              <a:t> </a:t>
            </a:r>
            <a:r>
              <a:rPr sz="2000" dirty="0">
                <a:solidFill>
                  <a:schemeClr val="tx2"/>
                </a:solidFill>
                <a:latin typeface="Arial"/>
                <a:cs typeface="Arial"/>
              </a:rPr>
              <a:t>creditor)</a:t>
            </a:r>
            <a:r>
              <a:rPr sz="2000" spc="-50" dirty="0">
                <a:solidFill>
                  <a:schemeClr val="tx2"/>
                </a:solidFill>
                <a:latin typeface="Arial"/>
                <a:cs typeface="Arial"/>
              </a:rPr>
              <a:t> </a:t>
            </a:r>
            <a:r>
              <a:rPr sz="2000" dirty="0">
                <a:solidFill>
                  <a:schemeClr val="tx2"/>
                </a:solidFill>
                <a:latin typeface="Arial"/>
                <a:cs typeface="Arial"/>
              </a:rPr>
              <a:t>wants</a:t>
            </a:r>
            <a:r>
              <a:rPr sz="2000" spc="-15" dirty="0">
                <a:solidFill>
                  <a:schemeClr val="tx2"/>
                </a:solidFill>
                <a:latin typeface="Arial"/>
                <a:cs typeface="Arial"/>
              </a:rPr>
              <a:t> </a:t>
            </a:r>
            <a:r>
              <a:rPr sz="2000" spc="-5" dirty="0">
                <a:solidFill>
                  <a:schemeClr val="tx2"/>
                </a:solidFill>
                <a:latin typeface="Arial"/>
                <a:cs typeface="Arial"/>
              </a:rPr>
              <a:t>to</a:t>
            </a:r>
            <a:r>
              <a:rPr sz="2000" spc="-15" dirty="0">
                <a:solidFill>
                  <a:schemeClr val="tx2"/>
                </a:solidFill>
                <a:latin typeface="Arial"/>
                <a:cs typeface="Arial"/>
              </a:rPr>
              <a:t> </a:t>
            </a:r>
            <a:r>
              <a:rPr sz="2000" dirty="0">
                <a:solidFill>
                  <a:schemeClr val="tx2"/>
                </a:solidFill>
                <a:latin typeface="Arial"/>
                <a:cs typeface="Arial"/>
              </a:rPr>
              <a:t>take</a:t>
            </a:r>
            <a:r>
              <a:rPr sz="2000" spc="-25" dirty="0">
                <a:solidFill>
                  <a:schemeClr val="tx2"/>
                </a:solidFill>
                <a:latin typeface="Arial"/>
                <a:cs typeface="Arial"/>
              </a:rPr>
              <a:t> </a:t>
            </a:r>
            <a:r>
              <a:rPr sz="2000" dirty="0">
                <a:solidFill>
                  <a:schemeClr val="tx2"/>
                </a:solidFill>
                <a:latin typeface="Arial"/>
                <a:cs typeface="Arial"/>
              </a:rPr>
              <a:t>benefit</a:t>
            </a:r>
            <a:r>
              <a:rPr sz="2000" spc="-30" dirty="0">
                <a:solidFill>
                  <a:schemeClr val="tx2"/>
                </a:solidFill>
                <a:latin typeface="Arial"/>
                <a:cs typeface="Arial"/>
              </a:rPr>
              <a:t> </a:t>
            </a:r>
            <a:r>
              <a:rPr sz="2000" dirty="0">
                <a:solidFill>
                  <a:schemeClr val="tx2"/>
                </a:solidFill>
                <a:latin typeface="Arial"/>
                <a:cs typeface="Arial"/>
              </a:rPr>
              <a:t>of</a:t>
            </a:r>
            <a:r>
              <a:rPr sz="2000" spc="-10" dirty="0">
                <a:solidFill>
                  <a:schemeClr val="tx2"/>
                </a:solidFill>
                <a:latin typeface="Arial"/>
                <a:cs typeface="Arial"/>
              </a:rPr>
              <a:t> </a:t>
            </a:r>
            <a:r>
              <a:rPr sz="2000" dirty="0">
                <a:solidFill>
                  <a:schemeClr val="tx2"/>
                </a:solidFill>
                <a:latin typeface="Arial"/>
                <a:cs typeface="Arial"/>
              </a:rPr>
              <a:t>the</a:t>
            </a:r>
            <a:r>
              <a:rPr sz="2000" spc="-20" dirty="0">
                <a:solidFill>
                  <a:schemeClr val="tx2"/>
                </a:solidFill>
                <a:latin typeface="Arial"/>
                <a:cs typeface="Arial"/>
              </a:rPr>
              <a:t> </a:t>
            </a:r>
            <a:r>
              <a:rPr sz="2000" dirty="0">
                <a:solidFill>
                  <a:schemeClr val="tx2"/>
                </a:solidFill>
                <a:latin typeface="Arial"/>
                <a:cs typeface="Arial"/>
              </a:rPr>
              <a:t>judgment</a:t>
            </a:r>
            <a:r>
              <a:rPr sz="1800" dirty="0">
                <a:solidFill>
                  <a:schemeClr val="tx2"/>
                </a:solidFill>
                <a:latin typeface="Arial"/>
                <a:cs typeface="Arial"/>
              </a:rPr>
              <a:t>.</a:t>
            </a:r>
          </a:p>
          <a:p>
            <a:pPr marL="355600" indent="-343535" algn="just">
              <a:lnSpc>
                <a:spcPts val="2160"/>
              </a:lnSpc>
              <a:spcBef>
                <a:spcPts val="1460"/>
              </a:spcBef>
              <a:buClr>
                <a:srgbClr val="336666"/>
              </a:buClr>
              <a:buSzPct val="70000"/>
              <a:buFont typeface="Wingdings"/>
              <a:buChar char=""/>
              <a:tabLst>
                <a:tab pos="355600" algn="l"/>
                <a:tab pos="356235" algn="l"/>
              </a:tabLst>
            </a:pPr>
            <a:r>
              <a:rPr sz="2000" dirty="0">
                <a:solidFill>
                  <a:schemeClr val="tx2"/>
                </a:solidFill>
                <a:latin typeface="Arial"/>
                <a:cs typeface="Arial"/>
              </a:rPr>
              <a:t>The</a:t>
            </a:r>
            <a:r>
              <a:rPr sz="2000" spc="110" dirty="0">
                <a:solidFill>
                  <a:schemeClr val="tx2"/>
                </a:solidFill>
                <a:latin typeface="Arial"/>
                <a:cs typeface="Arial"/>
              </a:rPr>
              <a:t> </a:t>
            </a:r>
            <a:r>
              <a:rPr sz="2000" spc="-5" dirty="0">
                <a:solidFill>
                  <a:schemeClr val="tx2"/>
                </a:solidFill>
                <a:latin typeface="Arial"/>
                <a:cs typeface="Arial"/>
              </a:rPr>
              <a:t>nature</a:t>
            </a:r>
            <a:r>
              <a:rPr sz="2000" spc="120" dirty="0">
                <a:solidFill>
                  <a:schemeClr val="tx2"/>
                </a:solidFill>
                <a:latin typeface="Arial"/>
                <a:cs typeface="Arial"/>
              </a:rPr>
              <a:t> </a:t>
            </a:r>
            <a:r>
              <a:rPr sz="2000" dirty="0">
                <a:solidFill>
                  <a:schemeClr val="tx2"/>
                </a:solidFill>
                <a:latin typeface="Arial"/>
                <a:cs typeface="Arial"/>
              </a:rPr>
              <a:t>of</a:t>
            </a:r>
            <a:r>
              <a:rPr sz="2000" spc="100" dirty="0">
                <a:solidFill>
                  <a:schemeClr val="tx2"/>
                </a:solidFill>
                <a:latin typeface="Arial"/>
                <a:cs typeface="Arial"/>
              </a:rPr>
              <a:t> </a:t>
            </a:r>
            <a:r>
              <a:rPr sz="2000" dirty="0">
                <a:solidFill>
                  <a:schemeClr val="tx2"/>
                </a:solidFill>
                <a:latin typeface="Arial"/>
                <a:cs typeface="Arial"/>
              </a:rPr>
              <a:t>the</a:t>
            </a:r>
            <a:r>
              <a:rPr sz="2000" spc="110" dirty="0">
                <a:solidFill>
                  <a:schemeClr val="tx2"/>
                </a:solidFill>
                <a:latin typeface="Arial"/>
                <a:cs typeface="Arial"/>
              </a:rPr>
              <a:t> </a:t>
            </a:r>
            <a:r>
              <a:rPr sz="2000" spc="-5" dirty="0">
                <a:solidFill>
                  <a:schemeClr val="tx2"/>
                </a:solidFill>
                <a:latin typeface="Arial"/>
                <a:cs typeface="Arial"/>
              </a:rPr>
              <a:t>judgment</a:t>
            </a:r>
            <a:r>
              <a:rPr sz="2000" spc="114" dirty="0">
                <a:solidFill>
                  <a:schemeClr val="tx2"/>
                </a:solidFill>
                <a:latin typeface="Arial"/>
                <a:cs typeface="Arial"/>
              </a:rPr>
              <a:t> </a:t>
            </a:r>
            <a:r>
              <a:rPr sz="2000" dirty="0">
                <a:solidFill>
                  <a:schemeClr val="tx2"/>
                </a:solidFill>
                <a:latin typeface="Arial"/>
                <a:cs typeface="Arial"/>
              </a:rPr>
              <a:t>sought</a:t>
            </a:r>
            <a:r>
              <a:rPr sz="2000" spc="95" dirty="0">
                <a:solidFill>
                  <a:schemeClr val="tx2"/>
                </a:solidFill>
                <a:latin typeface="Arial"/>
                <a:cs typeface="Arial"/>
              </a:rPr>
              <a:t> </a:t>
            </a:r>
            <a:r>
              <a:rPr sz="2000" dirty="0">
                <a:solidFill>
                  <a:schemeClr val="tx2"/>
                </a:solidFill>
                <a:latin typeface="Arial"/>
                <a:cs typeface="Arial"/>
              </a:rPr>
              <a:t>to</a:t>
            </a:r>
            <a:r>
              <a:rPr sz="2000" spc="120" dirty="0">
                <a:solidFill>
                  <a:schemeClr val="tx2"/>
                </a:solidFill>
                <a:latin typeface="Arial"/>
                <a:cs typeface="Arial"/>
              </a:rPr>
              <a:t> </a:t>
            </a:r>
            <a:r>
              <a:rPr sz="2000" spc="-5" dirty="0">
                <a:solidFill>
                  <a:schemeClr val="tx2"/>
                </a:solidFill>
                <a:latin typeface="Arial"/>
                <a:cs typeface="Arial"/>
              </a:rPr>
              <a:t>be</a:t>
            </a:r>
            <a:r>
              <a:rPr sz="2000" spc="114" dirty="0">
                <a:solidFill>
                  <a:schemeClr val="tx2"/>
                </a:solidFill>
                <a:latin typeface="Arial"/>
                <a:cs typeface="Arial"/>
              </a:rPr>
              <a:t> </a:t>
            </a:r>
            <a:r>
              <a:rPr sz="2000" spc="-5" dirty="0">
                <a:solidFill>
                  <a:schemeClr val="tx2"/>
                </a:solidFill>
                <a:latin typeface="Arial"/>
                <a:cs typeface="Arial"/>
              </a:rPr>
              <a:t>enforced</a:t>
            </a:r>
            <a:r>
              <a:rPr sz="2000" spc="120" dirty="0">
                <a:solidFill>
                  <a:schemeClr val="tx2"/>
                </a:solidFill>
                <a:latin typeface="Arial"/>
                <a:cs typeface="Arial"/>
              </a:rPr>
              <a:t> </a:t>
            </a:r>
            <a:r>
              <a:rPr sz="2000" spc="-5" dirty="0">
                <a:solidFill>
                  <a:schemeClr val="tx2"/>
                </a:solidFill>
                <a:latin typeface="Arial"/>
                <a:cs typeface="Arial"/>
              </a:rPr>
              <a:t>determines</a:t>
            </a:r>
            <a:r>
              <a:rPr sz="2000" spc="120" dirty="0">
                <a:solidFill>
                  <a:schemeClr val="tx2"/>
                </a:solidFill>
                <a:latin typeface="Arial"/>
                <a:cs typeface="Arial"/>
              </a:rPr>
              <a:t> </a:t>
            </a:r>
            <a:r>
              <a:rPr sz="2000" spc="-5" dirty="0">
                <a:solidFill>
                  <a:schemeClr val="tx2"/>
                </a:solidFill>
                <a:latin typeface="Arial"/>
                <a:cs typeface="Arial"/>
              </a:rPr>
              <a:t>the</a:t>
            </a:r>
            <a:r>
              <a:rPr lang="en-US" sz="2000" spc="-5" dirty="0">
                <a:solidFill>
                  <a:schemeClr val="tx2"/>
                </a:solidFill>
                <a:latin typeface="Arial"/>
                <a:cs typeface="Arial"/>
              </a:rPr>
              <a:t> </a:t>
            </a:r>
            <a:r>
              <a:rPr sz="2000" dirty="0">
                <a:solidFill>
                  <a:schemeClr val="tx2"/>
                </a:solidFill>
                <a:latin typeface="Arial"/>
                <a:cs typeface="Arial"/>
              </a:rPr>
              <a:t>appropriate</a:t>
            </a:r>
            <a:r>
              <a:rPr sz="2000" spc="-45" dirty="0">
                <a:solidFill>
                  <a:schemeClr val="tx2"/>
                </a:solidFill>
                <a:latin typeface="Arial"/>
                <a:cs typeface="Arial"/>
              </a:rPr>
              <a:t> </a:t>
            </a:r>
            <a:r>
              <a:rPr sz="2000" dirty="0">
                <a:solidFill>
                  <a:schemeClr val="tx2"/>
                </a:solidFill>
                <a:latin typeface="Arial"/>
                <a:cs typeface="Arial"/>
              </a:rPr>
              <a:t>mode</a:t>
            </a:r>
            <a:r>
              <a:rPr sz="2000" spc="-25" dirty="0">
                <a:solidFill>
                  <a:schemeClr val="tx2"/>
                </a:solidFill>
                <a:latin typeface="Arial"/>
                <a:cs typeface="Arial"/>
              </a:rPr>
              <a:t> </a:t>
            </a:r>
            <a:r>
              <a:rPr sz="2000" dirty="0">
                <a:solidFill>
                  <a:schemeClr val="tx2"/>
                </a:solidFill>
                <a:latin typeface="Arial"/>
                <a:cs typeface="Arial"/>
              </a:rPr>
              <a:t>of</a:t>
            </a:r>
            <a:r>
              <a:rPr sz="2000" spc="-25" dirty="0">
                <a:solidFill>
                  <a:schemeClr val="tx2"/>
                </a:solidFill>
                <a:latin typeface="Arial"/>
                <a:cs typeface="Arial"/>
              </a:rPr>
              <a:t> </a:t>
            </a:r>
            <a:r>
              <a:rPr sz="2000" dirty="0">
                <a:solidFill>
                  <a:schemeClr val="tx2"/>
                </a:solidFill>
                <a:latin typeface="Arial"/>
                <a:cs typeface="Arial"/>
              </a:rPr>
              <a:t>enforcement</a:t>
            </a:r>
            <a:r>
              <a:rPr sz="2000" spc="-50" dirty="0">
                <a:solidFill>
                  <a:schemeClr val="tx2"/>
                </a:solidFill>
                <a:latin typeface="Arial"/>
                <a:cs typeface="Arial"/>
              </a:rPr>
              <a:t> </a:t>
            </a:r>
            <a:r>
              <a:rPr sz="2000" dirty="0">
                <a:solidFill>
                  <a:schemeClr val="tx2"/>
                </a:solidFill>
                <a:latin typeface="Arial"/>
                <a:cs typeface="Arial"/>
              </a:rPr>
              <a:t>of</a:t>
            </a:r>
            <a:r>
              <a:rPr sz="2000" spc="-10" dirty="0">
                <a:solidFill>
                  <a:schemeClr val="tx2"/>
                </a:solidFill>
                <a:latin typeface="Arial"/>
                <a:cs typeface="Arial"/>
              </a:rPr>
              <a:t> </a:t>
            </a:r>
            <a:r>
              <a:rPr sz="2000" dirty="0">
                <a:solidFill>
                  <a:schemeClr val="tx2"/>
                </a:solidFill>
                <a:latin typeface="Arial"/>
                <a:cs typeface="Arial"/>
              </a:rPr>
              <a:t>such</a:t>
            </a:r>
            <a:r>
              <a:rPr sz="2000" spc="-25" dirty="0">
                <a:solidFill>
                  <a:schemeClr val="tx2"/>
                </a:solidFill>
                <a:latin typeface="Arial"/>
                <a:cs typeface="Arial"/>
              </a:rPr>
              <a:t> </a:t>
            </a:r>
            <a:r>
              <a:rPr sz="2000" dirty="0">
                <a:solidFill>
                  <a:schemeClr val="tx2"/>
                </a:solidFill>
                <a:latin typeface="Arial"/>
                <a:cs typeface="Arial"/>
              </a:rPr>
              <a:t>judgment</a:t>
            </a:r>
            <a:r>
              <a:rPr sz="1800" dirty="0">
                <a:solidFill>
                  <a:schemeClr val="tx2"/>
                </a:solidFill>
                <a:latin typeface="Arial"/>
                <a:cs typeface="Arial"/>
              </a:rPr>
              <a:t>.</a:t>
            </a:r>
          </a:p>
          <a:p>
            <a:pPr marL="355600" marR="5080" indent="-343535" algn="just">
              <a:lnSpc>
                <a:spcPct val="80000"/>
              </a:lnSpc>
              <a:spcBef>
                <a:spcPts val="1914"/>
              </a:spcBef>
              <a:buClr>
                <a:srgbClr val="336666"/>
              </a:buClr>
              <a:buSzPct val="70000"/>
              <a:buFont typeface="Wingdings"/>
              <a:buChar char=""/>
              <a:tabLst>
                <a:tab pos="356235" algn="l"/>
              </a:tabLst>
            </a:pPr>
            <a:r>
              <a:rPr sz="2000" dirty="0">
                <a:solidFill>
                  <a:schemeClr val="tx2"/>
                </a:solidFill>
                <a:latin typeface="Arial"/>
                <a:cs typeface="Arial"/>
              </a:rPr>
              <a:t>The power of the court </a:t>
            </a:r>
            <a:r>
              <a:rPr sz="2000" spc="-10" dirty="0">
                <a:solidFill>
                  <a:schemeClr val="tx2"/>
                </a:solidFill>
                <a:latin typeface="Arial"/>
                <a:cs typeface="Arial"/>
              </a:rPr>
              <a:t>to </a:t>
            </a:r>
            <a:r>
              <a:rPr sz="2000" spc="-5" dirty="0">
                <a:solidFill>
                  <a:schemeClr val="tx2"/>
                </a:solidFill>
                <a:latin typeface="Arial"/>
                <a:cs typeface="Arial"/>
              </a:rPr>
              <a:t>enforce </a:t>
            </a:r>
            <a:r>
              <a:rPr sz="2000" dirty="0">
                <a:solidFill>
                  <a:schemeClr val="tx2"/>
                </a:solidFill>
                <a:latin typeface="Arial"/>
                <a:cs typeface="Arial"/>
              </a:rPr>
              <a:t>and ensure compliance with its </a:t>
            </a:r>
            <a:r>
              <a:rPr sz="2000" spc="5" dirty="0">
                <a:solidFill>
                  <a:schemeClr val="tx2"/>
                </a:solidFill>
                <a:latin typeface="Arial"/>
                <a:cs typeface="Arial"/>
              </a:rPr>
              <a:t> </a:t>
            </a:r>
            <a:r>
              <a:rPr sz="2000" dirty="0">
                <a:solidFill>
                  <a:schemeClr val="tx2"/>
                </a:solidFill>
                <a:latin typeface="Arial"/>
                <a:cs typeface="Arial"/>
              </a:rPr>
              <a:t>judgment</a:t>
            </a:r>
            <a:r>
              <a:rPr sz="2000" spc="5" dirty="0">
                <a:solidFill>
                  <a:schemeClr val="tx2"/>
                </a:solidFill>
                <a:latin typeface="Arial"/>
                <a:cs typeface="Arial"/>
              </a:rPr>
              <a:t> </a:t>
            </a:r>
            <a:r>
              <a:rPr sz="2000" spc="-10" dirty="0">
                <a:solidFill>
                  <a:schemeClr val="tx2"/>
                </a:solidFill>
                <a:latin typeface="Arial"/>
                <a:cs typeface="Arial"/>
              </a:rPr>
              <a:t>or</a:t>
            </a:r>
            <a:r>
              <a:rPr sz="2000" spc="-5" dirty="0">
                <a:solidFill>
                  <a:schemeClr val="tx2"/>
                </a:solidFill>
                <a:latin typeface="Arial"/>
                <a:cs typeface="Arial"/>
              </a:rPr>
              <a:t> order</a:t>
            </a:r>
            <a:r>
              <a:rPr sz="2000" dirty="0">
                <a:solidFill>
                  <a:schemeClr val="tx2"/>
                </a:solidFill>
                <a:latin typeface="Arial"/>
                <a:cs typeface="Arial"/>
              </a:rPr>
              <a:t> </a:t>
            </a:r>
            <a:r>
              <a:rPr sz="2000" spc="-5" dirty="0">
                <a:solidFill>
                  <a:schemeClr val="tx2"/>
                </a:solidFill>
                <a:latin typeface="Arial"/>
                <a:cs typeface="Arial"/>
              </a:rPr>
              <a:t>is</a:t>
            </a:r>
            <a:r>
              <a:rPr sz="2000" dirty="0">
                <a:solidFill>
                  <a:schemeClr val="tx2"/>
                </a:solidFill>
                <a:latin typeface="Arial"/>
                <a:cs typeface="Arial"/>
              </a:rPr>
              <a:t> derived</a:t>
            </a:r>
            <a:r>
              <a:rPr sz="2000" spc="5" dirty="0">
                <a:solidFill>
                  <a:schemeClr val="tx2"/>
                </a:solidFill>
                <a:latin typeface="Arial"/>
                <a:cs typeface="Arial"/>
              </a:rPr>
              <a:t> </a:t>
            </a:r>
            <a:r>
              <a:rPr sz="2000" spc="-5" dirty="0">
                <a:solidFill>
                  <a:schemeClr val="tx2"/>
                </a:solidFill>
                <a:latin typeface="Arial"/>
                <a:cs typeface="Arial"/>
              </a:rPr>
              <a:t>from</a:t>
            </a:r>
            <a:r>
              <a:rPr lang="en-US" sz="2000" spc="-5" dirty="0">
                <a:solidFill>
                  <a:schemeClr val="tx2"/>
                </a:solidFill>
                <a:latin typeface="Arial"/>
                <a:cs typeface="Arial"/>
              </a:rPr>
              <a:t> the</a:t>
            </a:r>
            <a:r>
              <a:rPr sz="2000" dirty="0">
                <a:solidFill>
                  <a:schemeClr val="tx2"/>
                </a:solidFill>
                <a:latin typeface="Arial"/>
                <a:cs typeface="Arial"/>
              </a:rPr>
              <a:t> </a:t>
            </a:r>
            <a:r>
              <a:rPr sz="2000" spc="-5" dirty="0">
                <a:solidFill>
                  <a:schemeClr val="tx2"/>
                </a:solidFill>
                <a:latin typeface="Arial"/>
                <a:cs typeface="Arial"/>
              </a:rPr>
              <a:t>1999</a:t>
            </a:r>
            <a:r>
              <a:rPr sz="2000" dirty="0">
                <a:solidFill>
                  <a:schemeClr val="tx2"/>
                </a:solidFill>
                <a:latin typeface="Arial"/>
                <a:cs typeface="Arial"/>
              </a:rPr>
              <a:t> Constitution</a:t>
            </a:r>
            <a:r>
              <a:rPr sz="2000" spc="5" dirty="0">
                <a:solidFill>
                  <a:schemeClr val="tx2"/>
                </a:solidFill>
                <a:latin typeface="Arial"/>
                <a:cs typeface="Arial"/>
              </a:rPr>
              <a:t> </a:t>
            </a:r>
            <a:r>
              <a:rPr sz="2000" dirty="0">
                <a:solidFill>
                  <a:schemeClr val="tx2"/>
                </a:solidFill>
                <a:latin typeface="Arial"/>
                <a:cs typeface="Arial"/>
              </a:rPr>
              <a:t>(As </a:t>
            </a:r>
            <a:r>
              <a:rPr sz="2000" spc="5" dirty="0">
                <a:solidFill>
                  <a:schemeClr val="tx2"/>
                </a:solidFill>
                <a:latin typeface="Arial"/>
                <a:cs typeface="Arial"/>
              </a:rPr>
              <a:t> </a:t>
            </a:r>
            <a:r>
              <a:rPr sz="2000" dirty="0">
                <a:solidFill>
                  <a:schemeClr val="tx2"/>
                </a:solidFill>
                <a:latin typeface="Arial"/>
                <a:cs typeface="Arial"/>
              </a:rPr>
              <a:t>Amended). </a:t>
            </a:r>
            <a:r>
              <a:rPr sz="2000" spc="-5" dirty="0">
                <a:solidFill>
                  <a:schemeClr val="tx2"/>
                </a:solidFill>
                <a:latin typeface="Arial"/>
                <a:cs typeface="Arial"/>
              </a:rPr>
              <a:t>Apart from </a:t>
            </a:r>
            <a:r>
              <a:rPr sz="2000" dirty="0">
                <a:solidFill>
                  <a:schemeClr val="tx2"/>
                </a:solidFill>
                <a:latin typeface="Arial"/>
                <a:cs typeface="Arial"/>
              </a:rPr>
              <a:t>the Constitution, </a:t>
            </a:r>
            <a:r>
              <a:rPr sz="2000" spc="-5" dirty="0">
                <a:solidFill>
                  <a:schemeClr val="tx2"/>
                </a:solidFill>
                <a:latin typeface="Arial"/>
                <a:cs typeface="Arial"/>
              </a:rPr>
              <a:t>other </a:t>
            </a:r>
            <a:r>
              <a:rPr sz="2000" dirty="0">
                <a:solidFill>
                  <a:schemeClr val="tx2"/>
                </a:solidFill>
                <a:latin typeface="Arial"/>
                <a:cs typeface="Arial"/>
              </a:rPr>
              <a:t>laws </a:t>
            </a:r>
            <a:r>
              <a:rPr sz="2000" spc="-5" dirty="0">
                <a:solidFill>
                  <a:schemeClr val="tx2"/>
                </a:solidFill>
                <a:latin typeface="Arial"/>
                <a:cs typeface="Arial"/>
              </a:rPr>
              <a:t>which </a:t>
            </a:r>
            <a:r>
              <a:rPr sz="2000" dirty="0">
                <a:solidFill>
                  <a:schemeClr val="tx2"/>
                </a:solidFill>
                <a:latin typeface="Arial"/>
                <a:cs typeface="Arial"/>
              </a:rPr>
              <a:t>regulate</a:t>
            </a:r>
            <a:r>
              <a:rPr lang="en-US" sz="2000" dirty="0">
                <a:solidFill>
                  <a:schemeClr val="tx2"/>
                </a:solidFill>
                <a:latin typeface="Arial"/>
                <a:cs typeface="Arial"/>
              </a:rPr>
              <a:t> the </a:t>
            </a:r>
            <a:r>
              <a:rPr sz="2000" spc="-5" dirty="0">
                <a:solidFill>
                  <a:schemeClr val="tx2"/>
                </a:solidFill>
                <a:latin typeface="Arial"/>
                <a:cs typeface="Arial"/>
              </a:rPr>
              <a:t>enforcement </a:t>
            </a:r>
            <a:r>
              <a:rPr sz="2000" dirty="0">
                <a:solidFill>
                  <a:schemeClr val="tx2"/>
                </a:solidFill>
                <a:latin typeface="Arial"/>
                <a:cs typeface="Arial"/>
              </a:rPr>
              <a:t>of judgment are </a:t>
            </a:r>
            <a:r>
              <a:rPr sz="2000" spc="-5" dirty="0">
                <a:solidFill>
                  <a:schemeClr val="tx2"/>
                </a:solidFill>
                <a:latin typeface="Arial"/>
                <a:cs typeface="Arial"/>
              </a:rPr>
              <a:t>the </a:t>
            </a:r>
            <a:r>
              <a:rPr sz="2000" dirty="0">
                <a:solidFill>
                  <a:schemeClr val="tx2"/>
                </a:solidFill>
                <a:latin typeface="Arial"/>
                <a:cs typeface="Arial"/>
              </a:rPr>
              <a:t>Sheriffs </a:t>
            </a:r>
            <a:r>
              <a:rPr sz="2000" spc="-5" dirty="0">
                <a:solidFill>
                  <a:schemeClr val="tx2"/>
                </a:solidFill>
                <a:latin typeface="Arial"/>
                <a:cs typeface="Arial"/>
              </a:rPr>
              <a:t>and </a:t>
            </a:r>
            <a:r>
              <a:rPr sz="2000" dirty="0">
                <a:solidFill>
                  <a:schemeClr val="tx2"/>
                </a:solidFill>
                <a:latin typeface="Arial"/>
                <a:cs typeface="Arial"/>
              </a:rPr>
              <a:t>Civil Process </a:t>
            </a:r>
            <a:r>
              <a:rPr sz="2000" spc="-5" dirty="0">
                <a:solidFill>
                  <a:schemeClr val="tx2"/>
                </a:solidFill>
                <a:latin typeface="Arial"/>
                <a:cs typeface="Arial"/>
              </a:rPr>
              <a:t>Act </a:t>
            </a:r>
            <a:r>
              <a:rPr sz="2000" dirty="0">
                <a:solidFill>
                  <a:schemeClr val="tx2"/>
                </a:solidFill>
                <a:latin typeface="Arial"/>
                <a:cs typeface="Arial"/>
              </a:rPr>
              <a:t> (SCPA), </a:t>
            </a:r>
            <a:r>
              <a:rPr sz="2000" spc="-5" dirty="0">
                <a:solidFill>
                  <a:schemeClr val="tx2"/>
                </a:solidFill>
                <a:latin typeface="Arial"/>
                <a:cs typeface="Arial"/>
              </a:rPr>
              <a:t>the </a:t>
            </a:r>
            <a:r>
              <a:rPr sz="2000" dirty="0">
                <a:solidFill>
                  <a:schemeClr val="tx2"/>
                </a:solidFill>
                <a:latin typeface="Arial"/>
                <a:cs typeface="Arial"/>
              </a:rPr>
              <a:t>Judgment </a:t>
            </a:r>
            <a:r>
              <a:rPr sz="2000" spc="-5" dirty="0">
                <a:solidFill>
                  <a:schemeClr val="tx2"/>
                </a:solidFill>
                <a:latin typeface="Arial"/>
                <a:cs typeface="Arial"/>
              </a:rPr>
              <a:t>(Enforcement) </a:t>
            </a:r>
            <a:r>
              <a:rPr sz="2000" dirty="0">
                <a:solidFill>
                  <a:schemeClr val="tx2"/>
                </a:solidFill>
                <a:latin typeface="Arial"/>
                <a:cs typeface="Arial"/>
              </a:rPr>
              <a:t>Rules </a:t>
            </a:r>
            <a:r>
              <a:rPr sz="2000" b="1" dirty="0">
                <a:solidFill>
                  <a:schemeClr val="tx2"/>
                </a:solidFill>
                <a:latin typeface="Arial"/>
                <a:cs typeface="Arial"/>
              </a:rPr>
              <a:t>(</a:t>
            </a:r>
            <a:r>
              <a:rPr lang="en-US" sz="2000" b="1" dirty="0">
                <a:solidFill>
                  <a:schemeClr val="tx2"/>
                </a:solidFill>
                <a:latin typeface="Arial"/>
                <a:cs typeface="Arial"/>
              </a:rPr>
              <a:t>"</a:t>
            </a:r>
            <a:r>
              <a:rPr sz="2000" b="1" dirty="0">
                <a:solidFill>
                  <a:schemeClr val="tx2"/>
                </a:solidFill>
                <a:latin typeface="Arial"/>
                <a:cs typeface="Arial"/>
              </a:rPr>
              <a:t>JER</a:t>
            </a:r>
            <a:r>
              <a:rPr lang="en-US" sz="2000" b="1" dirty="0">
                <a:solidFill>
                  <a:schemeClr val="tx2"/>
                </a:solidFill>
                <a:latin typeface="Arial"/>
                <a:cs typeface="Arial"/>
              </a:rPr>
              <a:t>"</a:t>
            </a:r>
            <a:r>
              <a:rPr sz="2000" b="1" dirty="0">
                <a:solidFill>
                  <a:schemeClr val="tx2"/>
                </a:solidFill>
                <a:latin typeface="Arial"/>
                <a:cs typeface="Arial"/>
              </a:rPr>
              <a:t>) </a:t>
            </a:r>
            <a:r>
              <a:rPr sz="2000" dirty="0">
                <a:solidFill>
                  <a:schemeClr val="tx2"/>
                </a:solidFill>
                <a:latin typeface="Arial"/>
                <a:cs typeface="Arial"/>
              </a:rPr>
              <a:t>made </a:t>
            </a:r>
            <a:r>
              <a:rPr sz="2000" spc="-5" dirty="0">
                <a:solidFill>
                  <a:schemeClr val="tx2"/>
                </a:solidFill>
                <a:latin typeface="Arial"/>
                <a:cs typeface="Arial"/>
              </a:rPr>
              <a:t>pursuant </a:t>
            </a:r>
            <a:r>
              <a:rPr sz="2000" spc="-545" dirty="0">
                <a:solidFill>
                  <a:schemeClr val="tx2"/>
                </a:solidFill>
                <a:latin typeface="Arial"/>
                <a:cs typeface="Arial"/>
              </a:rPr>
              <a:t> </a:t>
            </a:r>
            <a:r>
              <a:rPr sz="2000" spc="-5" dirty="0">
                <a:solidFill>
                  <a:schemeClr val="tx2"/>
                </a:solidFill>
                <a:latin typeface="Arial"/>
                <a:cs typeface="Arial"/>
              </a:rPr>
              <a:t>to</a:t>
            </a:r>
            <a:r>
              <a:rPr sz="2000" spc="-20" dirty="0">
                <a:solidFill>
                  <a:schemeClr val="tx2"/>
                </a:solidFill>
                <a:latin typeface="Arial"/>
                <a:cs typeface="Arial"/>
              </a:rPr>
              <a:t> </a:t>
            </a:r>
            <a:r>
              <a:rPr sz="2000" dirty="0">
                <a:solidFill>
                  <a:schemeClr val="tx2"/>
                </a:solidFill>
                <a:latin typeface="Arial"/>
                <a:cs typeface="Arial"/>
              </a:rPr>
              <a:t>the</a:t>
            </a:r>
            <a:r>
              <a:rPr sz="2000" spc="-20" dirty="0">
                <a:solidFill>
                  <a:schemeClr val="tx2"/>
                </a:solidFill>
                <a:latin typeface="Arial"/>
                <a:cs typeface="Arial"/>
              </a:rPr>
              <a:t> </a:t>
            </a:r>
            <a:r>
              <a:rPr sz="2000" dirty="0">
                <a:solidFill>
                  <a:schemeClr val="tx2"/>
                </a:solidFill>
                <a:latin typeface="Arial"/>
                <a:cs typeface="Arial"/>
              </a:rPr>
              <a:t>SCPA</a:t>
            </a:r>
            <a:r>
              <a:rPr sz="2000" spc="-5" dirty="0">
                <a:solidFill>
                  <a:schemeClr val="tx2"/>
                </a:solidFill>
                <a:latin typeface="Arial"/>
                <a:cs typeface="Arial"/>
              </a:rPr>
              <a:t> </a:t>
            </a:r>
            <a:r>
              <a:rPr sz="2000" dirty="0">
                <a:solidFill>
                  <a:schemeClr val="tx2"/>
                </a:solidFill>
                <a:latin typeface="Arial"/>
                <a:cs typeface="Arial"/>
              </a:rPr>
              <a:t>and</a:t>
            </a:r>
            <a:r>
              <a:rPr sz="2000" spc="-15" dirty="0">
                <a:solidFill>
                  <a:schemeClr val="tx2"/>
                </a:solidFill>
                <a:latin typeface="Arial"/>
                <a:cs typeface="Arial"/>
              </a:rPr>
              <a:t> </a:t>
            </a:r>
            <a:r>
              <a:rPr sz="2000" dirty="0">
                <a:solidFill>
                  <a:schemeClr val="tx2"/>
                </a:solidFill>
                <a:latin typeface="Arial"/>
                <a:cs typeface="Arial"/>
              </a:rPr>
              <a:t>the</a:t>
            </a:r>
            <a:r>
              <a:rPr lang="en-US" sz="2000" dirty="0">
                <a:solidFill>
                  <a:schemeClr val="tx2"/>
                </a:solidFill>
                <a:latin typeface="Arial"/>
                <a:cs typeface="Arial"/>
              </a:rPr>
              <a:t> Delta State Practice Direction on Small Claims 2023</a:t>
            </a:r>
            <a:r>
              <a:rPr lang="en-GB" sz="2000" dirty="0">
                <a:solidFill>
                  <a:schemeClr val="tx2"/>
                </a:solidFill>
                <a:latin typeface="Arial"/>
                <a:cs typeface="Arial"/>
              </a:rPr>
              <a:t> </a:t>
            </a:r>
            <a:r>
              <a:rPr lang="en-GB" sz="2000" b="1" dirty="0">
                <a:solidFill>
                  <a:schemeClr val="tx2"/>
                </a:solidFill>
                <a:latin typeface="Arial"/>
                <a:cs typeface="Arial"/>
              </a:rPr>
              <a:t>(“Practice Directions”)</a:t>
            </a:r>
            <a:r>
              <a:rPr sz="1800" b="1" dirty="0">
                <a:solidFill>
                  <a:schemeClr val="tx2"/>
                </a:solidFill>
                <a:latin typeface="Arial"/>
                <a:cs typeface="Arial"/>
              </a:rPr>
              <a:t>.</a:t>
            </a:r>
          </a:p>
          <a:p>
            <a:pPr algn="just">
              <a:lnSpc>
                <a:spcPct val="100000"/>
              </a:lnSpc>
              <a:spcBef>
                <a:spcPts val="20"/>
              </a:spcBef>
              <a:buClr>
                <a:srgbClr val="336666"/>
              </a:buClr>
              <a:buFont typeface="Wingdings"/>
              <a:buChar char=""/>
            </a:pPr>
            <a:endParaRPr sz="1850" dirty="0">
              <a:solidFill>
                <a:schemeClr val="tx2"/>
              </a:solidFill>
              <a:latin typeface="Arial"/>
              <a:cs typeface="Arial"/>
            </a:endParaRPr>
          </a:p>
          <a:p>
            <a:pPr marL="355600" marR="5080" indent="-343535" algn="just">
              <a:lnSpc>
                <a:spcPts val="1920"/>
              </a:lnSpc>
              <a:buClr>
                <a:srgbClr val="336666"/>
              </a:buClr>
              <a:buSzPct val="70000"/>
              <a:buFont typeface="Wingdings"/>
              <a:buChar char=""/>
              <a:tabLst>
                <a:tab pos="356235" algn="l"/>
              </a:tabLst>
            </a:pPr>
            <a:r>
              <a:rPr sz="2000" dirty="0">
                <a:solidFill>
                  <a:schemeClr val="tx2"/>
                </a:solidFill>
                <a:latin typeface="Arial"/>
                <a:cs typeface="Arial"/>
              </a:rPr>
              <a:t>This </a:t>
            </a:r>
            <a:r>
              <a:rPr sz="2000" spc="-5" dirty="0">
                <a:solidFill>
                  <a:schemeClr val="tx2"/>
                </a:solidFill>
                <a:latin typeface="Arial"/>
                <a:cs typeface="Arial"/>
              </a:rPr>
              <a:t>presentation </a:t>
            </a:r>
            <a:r>
              <a:rPr sz="2000" dirty="0">
                <a:solidFill>
                  <a:schemeClr val="tx2"/>
                </a:solidFill>
                <a:latin typeface="Arial"/>
                <a:cs typeface="Arial"/>
              </a:rPr>
              <a:t>discusses </a:t>
            </a:r>
            <a:r>
              <a:rPr sz="2000" spc="-5" dirty="0">
                <a:solidFill>
                  <a:schemeClr val="tx2"/>
                </a:solidFill>
                <a:latin typeface="Arial"/>
                <a:cs typeface="Arial"/>
              </a:rPr>
              <a:t>the features </a:t>
            </a:r>
            <a:r>
              <a:rPr sz="2000" spc="-10" dirty="0">
                <a:solidFill>
                  <a:schemeClr val="tx2"/>
                </a:solidFill>
                <a:latin typeface="Arial"/>
                <a:cs typeface="Arial"/>
              </a:rPr>
              <a:t>of </a:t>
            </a:r>
            <a:r>
              <a:rPr sz="2000" spc="-5" dirty="0">
                <a:solidFill>
                  <a:schemeClr val="tx2"/>
                </a:solidFill>
                <a:latin typeface="Arial"/>
                <a:cs typeface="Arial"/>
              </a:rPr>
              <a:t>judgments and the</a:t>
            </a:r>
            <a:r>
              <a:rPr lang="en-US" sz="2000" spc="-5" dirty="0">
                <a:solidFill>
                  <a:schemeClr val="tx2"/>
                </a:solidFill>
                <a:latin typeface="Arial"/>
                <a:cs typeface="Arial"/>
              </a:rPr>
              <a:t> </a:t>
            </a:r>
            <a:r>
              <a:rPr sz="2000" spc="-5" dirty="0">
                <a:solidFill>
                  <a:schemeClr val="tx2"/>
                </a:solidFill>
                <a:latin typeface="Arial"/>
                <a:cs typeface="Arial"/>
              </a:rPr>
              <a:t>enforcement</a:t>
            </a:r>
            <a:r>
              <a:rPr sz="2000" dirty="0">
                <a:solidFill>
                  <a:schemeClr val="tx2"/>
                </a:solidFill>
                <a:latin typeface="Arial"/>
                <a:cs typeface="Arial"/>
              </a:rPr>
              <a:t> </a:t>
            </a:r>
            <a:r>
              <a:rPr sz="2000" spc="-5" dirty="0">
                <a:solidFill>
                  <a:schemeClr val="tx2"/>
                </a:solidFill>
                <a:latin typeface="Arial"/>
                <a:cs typeface="Arial"/>
              </a:rPr>
              <a:t>procedures</a:t>
            </a:r>
            <a:r>
              <a:rPr lang="en-US" sz="2000" spc="-5" dirty="0">
                <a:solidFill>
                  <a:schemeClr val="tx2"/>
                </a:solidFill>
                <a:latin typeface="Arial"/>
                <a:cs typeface="Arial"/>
              </a:rPr>
              <a:t> at the Magistrate Courts</a:t>
            </a:r>
            <a:r>
              <a:rPr sz="2000" spc="-5" dirty="0">
                <a:solidFill>
                  <a:schemeClr val="tx2"/>
                </a:solidFill>
                <a:latin typeface="Arial"/>
                <a:cs typeface="Arial"/>
              </a:rPr>
              <a:t>,</a:t>
            </a:r>
            <a:r>
              <a:rPr sz="2000" dirty="0">
                <a:solidFill>
                  <a:schemeClr val="tx2"/>
                </a:solidFill>
                <a:latin typeface="Arial"/>
                <a:cs typeface="Arial"/>
              </a:rPr>
              <a:t> as</a:t>
            </a:r>
            <a:r>
              <a:rPr sz="2000" spc="5" dirty="0">
                <a:solidFill>
                  <a:schemeClr val="tx2"/>
                </a:solidFill>
                <a:latin typeface="Arial"/>
                <a:cs typeface="Arial"/>
              </a:rPr>
              <a:t> </a:t>
            </a:r>
            <a:r>
              <a:rPr sz="2000" dirty="0">
                <a:solidFill>
                  <a:schemeClr val="tx2"/>
                </a:solidFill>
                <a:latin typeface="Arial"/>
                <a:cs typeface="Arial"/>
              </a:rPr>
              <a:t>well</a:t>
            </a:r>
            <a:r>
              <a:rPr sz="2000" spc="5" dirty="0">
                <a:solidFill>
                  <a:schemeClr val="tx2"/>
                </a:solidFill>
                <a:latin typeface="Arial"/>
                <a:cs typeface="Arial"/>
              </a:rPr>
              <a:t> </a:t>
            </a:r>
            <a:r>
              <a:rPr sz="2000" dirty="0">
                <a:solidFill>
                  <a:schemeClr val="tx2"/>
                </a:solidFill>
                <a:latin typeface="Arial"/>
                <a:cs typeface="Arial"/>
              </a:rPr>
              <a:t>as</a:t>
            </a:r>
            <a:r>
              <a:rPr sz="2000" spc="5" dirty="0">
                <a:solidFill>
                  <a:schemeClr val="tx2"/>
                </a:solidFill>
                <a:latin typeface="Arial"/>
                <a:cs typeface="Arial"/>
              </a:rPr>
              <a:t> </a:t>
            </a:r>
            <a:r>
              <a:rPr sz="2000" dirty="0">
                <a:solidFill>
                  <a:schemeClr val="tx2"/>
                </a:solidFill>
                <a:latin typeface="Arial"/>
                <a:cs typeface="Arial"/>
              </a:rPr>
              <a:t>appeals</a:t>
            </a:r>
            <a:r>
              <a:rPr lang="en-US" sz="2000" dirty="0">
                <a:solidFill>
                  <a:schemeClr val="tx2"/>
                </a:solidFill>
                <a:latin typeface="Arial"/>
                <a:cs typeface="Arial"/>
              </a:rPr>
              <a:t> to the High Court of Delta State.</a:t>
            </a:r>
            <a:endParaRPr sz="2000" dirty="0">
              <a:solidFill>
                <a:schemeClr val="tx2"/>
              </a:solidFill>
              <a:latin typeface="Arial"/>
              <a:cs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602994" y="638301"/>
            <a:ext cx="4665980" cy="605155"/>
          </a:xfrm>
          <a:prstGeom prst="rect">
            <a:avLst/>
          </a:prstGeom>
        </p:spPr>
        <p:txBody>
          <a:bodyPr vert="horz" wrap="square" lIns="0" tIns="13335" rIns="0" bIns="0" rtlCol="0">
            <a:spAutoFit/>
          </a:bodyPr>
          <a:lstStyle/>
          <a:p>
            <a:pPr marL="12700">
              <a:lnSpc>
                <a:spcPct val="100000"/>
              </a:lnSpc>
              <a:spcBef>
                <a:spcPts val="105"/>
              </a:spcBef>
            </a:pPr>
            <a:r>
              <a:rPr spc="-5" dirty="0"/>
              <a:t>Meaning</a:t>
            </a:r>
            <a:r>
              <a:rPr spc="-30" dirty="0"/>
              <a:t> </a:t>
            </a:r>
            <a:r>
              <a:rPr dirty="0"/>
              <a:t>of</a:t>
            </a:r>
            <a:r>
              <a:rPr spc="-50" dirty="0"/>
              <a:t> </a:t>
            </a:r>
            <a:r>
              <a:rPr dirty="0"/>
              <a:t>Judgment</a:t>
            </a:r>
          </a:p>
        </p:txBody>
      </p:sp>
      <p:grpSp>
        <p:nvGrpSpPr>
          <p:cNvPr id="3" name="object 3"/>
          <p:cNvGrpSpPr/>
          <p:nvPr/>
        </p:nvGrpSpPr>
        <p:grpSpPr>
          <a:xfrm>
            <a:off x="365751" y="1693129"/>
            <a:ext cx="8343265" cy="1464310"/>
            <a:chOff x="365751" y="1693129"/>
            <a:chExt cx="8343265" cy="1464310"/>
          </a:xfrm>
        </p:grpSpPr>
        <p:pic>
          <p:nvPicPr>
            <p:cNvPr id="4" name="object 4"/>
            <p:cNvPicPr/>
            <p:nvPr/>
          </p:nvPicPr>
          <p:blipFill>
            <a:blip r:embed="rId2" cstate="print"/>
            <a:stretch>
              <a:fillRect/>
            </a:stretch>
          </p:blipFill>
          <p:spPr>
            <a:xfrm>
              <a:off x="365751" y="1693129"/>
              <a:ext cx="8343192" cy="1463871"/>
            </a:xfrm>
            <a:prstGeom prst="rect">
              <a:avLst/>
            </a:prstGeom>
          </p:spPr>
        </p:pic>
        <p:pic>
          <p:nvPicPr>
            <p:cNvPr id="5" name="object 5"/>
            <p:cNvPicPr/>
            <p:nvPr/>
          </p:nvPicPr>
          <p:blipFill>
            <a:blip r:embed="rId3" cstate="print"/>
            <a:stretch>
              <a:fillRect/>
            </a:stretch>
          </p:blipFill>
          <p:spPr>
            <a:xfrm>
              <a:off x="527303" y="1819655"/>
              <a:ext cx="1671066" cy="1210818"/>
            </a:xfrm>
            <a:prstGeom prst="rect">
              <a:avLst/>
            </a:prstGeom>
          </p:spPr>
        </p:pic>
      </p:grpSp>
      <p:pic>
        <p:nvPicPr>
          <p:cNvPr id="6" name="object 6"/>
          <p:cNvPicPr/>
          <p:nvPr/>
        </p:nvPicPr>
        <p:blipFill>
          <a:blip r:embed="rId4" cstate="print"/>
          <a:stretch>
            <a:fillRect/>
          </a:stretch>
        </p:blipFill>
        <p:spPr>
          <a:xfrm>
            <a:off x="365751" y="3239947"/>
            <a:ext cx="8343192" cy="1463955"/>
          </a:xfrm>
          <a:prstGeom prst="rect">
            <a:avLst/>
          </a:prstGeom>
        </p:spPr>
      </p:pic>
      <p:sp>
        <p:nvSpPr>
          <p:cNvPr id="7" name="object 7"/>
          <p:cNvSpPr txBox="1"/>
          <p:nvPr/>
        </p:nvSpPr>
        <p:spPr>
          <a:xfrm>
            <a:off x="535940" y="1877059"/>
            <a:ext cx="8086725" cy="4295407"/>
          </a:xfrm>
          <a:prstGeom prst="rect">
            <a:avLst/>
          </a:prstGeom>
        </p:spPr>
        <p:txBody>
          <a:bodyPr vert="horz" wrap="square" lIns="0" tIns="50165" rIns="0" bIns="0" rtlCol="0">
            <a:spAutoFit/>
          </a:bodyPr>
          <a:lstStyle/>
          <a:p>
            <a:pPr marL="1725295" marR="5080" algn="just">
              <a:lnSpc>
                <a:spcPct val="86300"/>
              </a:lnSpc>
              <a:spcBef>
                <a:spcPts val="395"/>
              </a:spcBef>
            </a:pPr>
            <a:r>
              <a:rPr sz="1800" b="1" spc="-5" dirty="0">
                <a:solidFill>
                  <a:srgbClr val="252525"/>
                </a:solidFill>
                <a:latin typeface="Arial"/>
                <a:cs typeface="Arial"/>
              </a:rPr>
              <a:t>A </a:t>
            </a:r>
            <a:r>
              <a:rPr sz="1800" b="1" spc="-15" dirty="0">
                <a:solidFill>
                  <a:srgbClr val="252525"/>
                </a:solidFill>
                <a:latin typeface="Arial"/>
                <a:cs typeface="Arial"/>
              </a:rPr>
              <a:t>court’s </a:t>
            </a:r>
            <a:r>
              <a:rPr sz="1800" b="1" dirty="0">
                <a:solidFill>
                  <a:srgbClr val="252525"/>
                </a:solidFill>
                <a:latin typeface="Arial"/>
                <a:cs typeface="Arial"/>
              </a:rPr>
              <a:t>final </a:t>
            </a:r>
            <a:r>
              <a:rPr sz="1800" b="1" spc="-5" dirty="0">
                <a:solidFill>
                  <a:srgbClr val="252525"/>
                </a:solidFill>
                <a:latin typeface="Arial"/>
                <a:cs typeface="Arial"/>
              </a:rPr>
              <a:t>determination </a:t>
            </a:r>
            <a:r>
              <a:rPr sz="1800" b="1" dirty="0">
                <a:solidFill>
                  <a:srgbClr val="252525"/>
                </a:solidFill>
                <a:latin typeface="Arial"/>
                <a:cs typeface="Arial"/>
              </a:rPr>
              <a:t>of </a:t>
            </a:r>
            <a:r>
              <a:rPr sz="1800" b="1" spc="-5" dirty="0">
                <a:solidFill>
                  <a:srgbClr val="252525"/>
                </a:solidFill>
                <a:latin typeface="Arial"/>
                <a:cs typeface="Arial"/>
              </a:rPr>
              <a:t>the rights </a:t>
            </a:r>
            <a:r>
              <a:rPr sz="1800" b="1" dirty="0">
                <a:solidFill>
                  <a:srgbClr val="252525"/>
                </a:solidFill>
                <a:latin typeface="Arial"/>
                <a:cs typeface="Arial"/>
              </a:rPr>
              <a:t>and </a:t>
            </a:r>
            <a:r>
              <a:rPr sz="1800" b="1" spc="-5" dirty="0">
                <a:solidFill>
                  <a:srgbClr val="252525"/>
                </a:solidFill>
                <a:latin typeface="Arial"/>
                <a:cs typeface="Arial"/>
              </a:rPr>
              <a:t>obligations </a:t>
            </a:r>
            <a:r>
              <a:rPr sz="1800" b="1" dirty="0">
                <a:solidFill>
                  <a:srgbClr val="252525"/>
                </a:solidFill>
                <a:latin typeface="Arial"/>
                <a:cs typeface="Arial"/>
              </a:rPr>
              <a:t> of the parties in </a:t>
            </a:r>
            <a:r>
              <a:rPr sz="1800" b="1" spc="-5" dirty="0">
                <a:solidFill>
                  <a:srgbClr val="252525"/>
                </a:solidFill>
                <a:latin typeface="Arial"/>
                <a:cs typeface="Arial"/>
              </a:rPr>
              <a:t>a case. </a:t>
            </a:r>
            <a:r>
              <a:rPr sz="1800" b="1" dirty="0">
                <a:solidFill>
                  <a:srgbClr val="252525"/>
                </a:solidFill>
                <a:latin typeface="Arial"/>
                <a:cs typeface="Arial"/>
              </a:rPr>
              <a:t>It </a:t>
            </a:r>
            <a:r>
              <a:rPr sz="1800" b="1" spc="-5" dirty="0">
                <a:solidFill>
                  <a:srgbClr val="252525"/>
                </a:solidFill>
                <a:latin typeface="Arial"/>
                <a:cs typeface="Arial"/>
              </a:rPr>
              <a:t>also extends </a:t>
            </a:r>
            <a:r>
              <a:rPr sz="1800" b="1" dirty="0">
                <a:solidFill>
                  <a:srgbClr val="252525"/>
                </a:solidFill>
                <a:latin typeface="Arial"/>
                <a:cs typeface="Arial"/>
              </a:rPr>
              <a:t>the </a:t>
            </a:r>
            <a:r>
              <a:rPr sz="1800" b="1" spc="-5" dirty="0">
                <a:solidFill>
                  <a:srgbClr val="252525"/>
                </a:solidFill>
                <a:latin typeface="Arial"/>
                <a:cs typeface="Arial"/>
              </a:rPr>
              <a:t>term </a:t>
            </a:r>
            <a:r>
              <a:rPr sz="1800" b="1" dirty="0">
                <a:solidFill>
                  <a:srgbClr val="252525"/>
                </a:solidFill>
                <a:latin typeface="Arial"/>
                <a:cs typeface="Arial"/>
              </a:rPr>
              <a:t>to include </a:t>
            </a:r>
            <a:r>
              <a:rPr sz="1800" b="1" spc="5" dirty="0">
                <a:solidFill>
                  <a:srgbClr val="252525"/>
                </a:solidFill>
                <a:latin typeface="Arial"/>
                <a:cs typeface="Arial"/>
              </a:rPr>
              <a:t> </a:t>
            </a:r>
            <a:r>
              <a:rPr sz="1800" b="1" spc="-5" dirty="0">
                <a:solidFill>
                  <a:srgbClr val="252525"/>
                </a:solidFill>
                <a:latin typeface="Arial"/>
                <a:cs typeface="Arial"/>
              </a:rPr>
              <a:t>an </a:t>
            </a:r>
            <a:r>
              <a:rPr sz="1800" b="1" dirty="0">
                <a:solidFill>
                  <a:srgbClr val="252525"/>
                </a:solidFill>
                <a:latin typeface="Arial"/>
                <a:cs typeface="Arial"/>
              </a:rPr>
              <a:t>equitable </a:t>
            </a:r>
            <a:r>
              <a:rPr sz="1800" b="1" spc="-5" dirty="0">
                <a:solidFill>
                  <a:srgbClr val="252525"/>
                </a:solidFill>
                <a:latin typeface="Arial"/>
                <a:cs typeface="Arial"/>
              </a:rPr>
              <a:t>decree </a:t>
            </a:r>
            <a:r>
              <a:rPr sz="1800" b="1" dirty="0">
                <a:solidFill>
                  <a:srgbClr val="252525"/>
                </a:solidFill>
                <a:latin typeface="Arial"/>
                <a:cs typeface="Arial"/>
              </a:rPr>
              <a:t>and any order from </a:t>
            </a:r>
            <a:r>
              <a:rPr sz="1800" b="1" spc="5" dirty="0">
                <a:solidFill>
                  <a:srgbClr val="252525"/>
                </a:solidFill>
                <a:latin typeface="Arial"/>
                <a:cs typeface="Arial"/>
              </a:rPr>
              <a:t>which </a:t>
            </a:r>
            <a:r>
              <a:rPr sz="1800" b="1" spc="-5" dirty="0">
                <a:solidFill>
                  <a:srgbClr val="252525"/>
                </a:solidFill>
                <a:latin typeface="Arial"/>
                <a:cs typeface="Arial"/>
              </a:rPr>
              <a:t>an appeal </a:t>
            </a:r>
            <a:r>
              <a:rPr sz="1800" b="1" dirty="0">
                <a:solidFill>
                  <a:srgbClr val="252525"/>
                </a:solidFill>
                <a:latin typeface="Arial"/>
                <a:cs typeface="Arial"/>
              </a:rPr>
              <a:t> </a:t>
            </a:r>
            <a:r>
              <a:rPr sz="1800" b="1" spc="-5" dirty="0">
                <a:solidFill>
                  <a:srgbClr val="252525"/>
                </a:solidFill>
                <a:latin typeface="Arial"/>
                <a:cs typeface="Arial"/>
              </a:rPr>
              <a:t>lies.</a:t>
            </a:r>
            <a:endParaRPr sz="1800" dirty="0">
              <a:latin typeface="Arial"/>
              <a:cs typeface="Arial"/>
            </a:endParaRPr>
          </a:p>
          <a:p>
            <a:pPr algn="just">
              <a:lnSpc>
                <a:spcPct val="100000"/>
              </a:lnSpc>
            </a:pPr>
            <a:endParaRPr sz="2000" dirty="0">
              <a:latin typeface="Arial"/>
              <a:cs typeface="Arial"/>
            </a:endParaRPr>
          </a:p>
          <a:p>
            <a:pPr algn="just">
              <a:lnSpc>
                <a:spcPct val="100000"/>
              </a:lnSpc>
              <a:spcBef>
                <a:spcPts val="5"/>
              </a:spcBef>
            </a:pPr>
            <a:endParaRPr sz="2100" dirty="0">
              <a:latin typeface="Arial"/>
              <a:cs typeface="Arial"/>
            </a:endParaRPr>
          </a:p>
          <a:p>
            <a:pPr marL="1725295" marR="5715" algn="just">
              <a:lnSpc>
                <a:spcPct val="86300"/>
              </a:lnSpc>
            </a:pPr>
            <a:r>
              <a:rPr sz="1800" dirty="0">
                <a:solidFill>
                  <a:srgbClr val="252525"/>
                </a:solidFill>
                <a:latin typeface="Arial"/>
                <a:cs typeface="Arial"/>
              </a:rPr>
              <a:t>In </a:t>
            </a:r>
            <a:r>
              <a:rPr sz="1800" b="1" spc="-15" dirty="0">
                <a:solidFill>
                  <a:srgbClr val="252525"/>
                </a:solidFill>
                <a:latin typeface="Arial"/>
                <a:cs typeface="Arial"/>
              </a:rPr>
              <a:t>A.G. </a:t>
            </a:r>
            <a:r>
              <a:rPr lang="en-GB" sz="1800" b="1" spc="-5" dirty="0">
                <a:solidFill>
                  <a:srgbClr val="252525"/>
                </a:solidFill>
                <a:latin typeface="Arial"/>
                <a:cs typeface="Arial"/>
              </a:rPr>
              <a:t>Enugu</a:t>
            </a:r>
            <a:r>
              <a:rPr sz="1800" b="1" spc="-5" dirty="0">
                <a:solidFill>
                  <a:srgbClr val="252525"/>
                </a:solidFill>
                <a:latin typeface="Arial"/>
                <a:cs typeface="Arial"/>
              </a:rPr>
              <a:t> State v </a:t>
            </a:r>
            <a:r>
              <a:rPr sz="1800" b="1" dirty="0">
                <a:solidFill>
                  <a:srgbClr val="252525"/>
                </a:solidFill>
                <a:latin typeface="Arial"/>
                <a:cs typeface="Arial"/>
              </a:rPr>
              <a:t>Fairlakes Hotel </a:t>
            </a:r>
            <a:r>
              <a:rPr sz="1800" b="1" spc="-5" dirty="0">
                <a:solidFill>
                  <a:srgbClr val="252525"/>
                </a:solidFill>
                <a:latin typeface="Arial"/>
                <a:cs typeface="Arial"/>
              </a:rPr>
              <a:t>Ltd </a:t>
            </a:r>
            <a:r>
              <a:rPr sz="1800" b="1" spc="-10" dirty="0">
                <a:solidFill>
                  <a:srgbClr val="252525"/>
                </a:solidFill>
                <a:latin typeface="Arial"/>
                <a:cs typeface="Arial"/>
              </a:rPr>
              <a:t>(1998) </a:t>
            </a:r>
            <a:r>
              <a:rPr sz="1800" b="1" spc="-5" dirty="0">
                <a:solidFill>
                  <a:srgbClr val="252525"/>
                </a:solidFill>
                <a:latin typeface="Arial"/>
                <a:cs typeface="Arial"/>
              </a:rPr>
              <a:t>12 </a:t>
            </a:r>
            <a:r>
              <a:rPr sz="1800" b="1" dirty="0">
                <a:solidFill>
                  <a:srgbClr val="252525"/>
                </a:solidFill>
                <a:latin typeface="Arial"/>
                <a:cs typeface="Arial"/>
              </a:rPr>
              <a:t>SCNJ (Pt. </a:t>
            </a:r>
            <a:r>
              <a:rPr sz="1800" b="1" spc="5" dirty="0">
                <a:solidFill>
                  <a:srgbClr val="252525"/>
                </a:solidFill>
                <a:latin typeface="Arial"/>
                <a:cs typeface="Arial"/>
              </a:rPr>
              <a:t> </a:t>
            </a:r>
            <a:r>
              <a:rPr sz="1800" b="1" spc="-5" dirty="0">
                <a:solidFill>
                  <a:srgbClr val="252525"/>
                </a:solidFill>
                <a:latin typeface="Arial"/>
                <a:cs typeface="Arial"/>
              </a:rPr>
              <a:t>1)</a:t>
            </a:r>
            <a:r>
              <a:rPr sz="1800" b="1" dirty="0">
                <a:solidFill>
                  <a:srgbClr val="252525"/>
                </a:solidFill>
                <a:latin typeface="Arial"/>
                <a:cs typeface="Arial"/>
              </a:rPr>
              <a:t> </a:t>
            </a:r>
            <a:r>
              <a:rPr sz="1800" b="1" spc="-5" dirty="0">
                <a:solidFill>
                  <a:srgbClr val="252525"/>
                </a:solidFill>
                <a:latin typeface="Arial"/>
                <a:cs typeface="Arial"/>
              </a:rPr>
              <a:t>1</a:t>
            </a:r>
            <a:r>
              <a:rPr sz="1800" b="1" dirty="0">
                <a:solidFill>
                  <a:srgbClr val="252525"/>
                </a:solidFill>
                <a:latin typeface="Arial"/>
                <a:cs typeface="Arial"/>
              </a:rPr>
              <a:t> </a:t>
            </a:r>
            <a:r>
              <a:rPr sz="1800" b="1" spc="-5" dirty="0">
                <a:solidFill>
                  <a:srgbClr val="252525"/>
                </a:solidFill>
                <a:latin typeface="Arial"/>
                <a:cs typeface="Arial"/>
              </a:rPr>
              <a:t>at</a:t>
            </a:r>
            <a:r>
              <a:rPr sz="1800" b="1" dirty="0">
                <a:solidFill>
                  <a:srgbClr val="252525"/>
                </a:solidFill>
                <a:latin typeface="Arial"/>
                <a:cs typeface="Arial"/>
              </a:rPr>
              <a:t> </a:t>
            </a:r>
            <a:r>
              <a:rPr sz="1800" b="1" spc="-5" dirty="0">
                <a:solidFill>
                  <a:srgbClr val="252525"/>
                </a:solidFill>
                <a:latin typeface="Arial"/>
                <a:cs typeface="Arial"/>
              </a:rPr>
              <a:t>13</a:t>
            </a:r>
            <a:r>
              <a:rPr sz="1800" spc="-5" dirty="0">
                <a:solidFill>
                  <a:srgbClr val="252525"/>
                </a:solidFill>
                <a:latin typeface="Arial"/>
                <a:cs typeface="Arial"/>
              </a:rPr>
              <a:t>,</a:t>
            </a:r>
            <a:r>
              <a:rPr sz="1800" dirty="0">
                <a:solidFill>
                  <a:srgbClr val="252525"/>
                </a:solidFill>
                <a:latin typeface="Arial"/>
                <a:cs typeface="Arial"/>
              </a:rPr>
              <a:t> the</a:t>
            </a:r>
            <a:r>
              <a:rPr sz="1800" spc="5" dirty="0">
                <a:solidFill>
                  <a:srgbClr val="252525"/>
                </a:solidFill>
                <a:latin typeface="Arial"/>
                <a:cs typeface="Arial"/>
              </a:rPr>
              <a:t> </a:t>
            </a:r>
            <a:r>
              <a:rPr sz="1800" spc="-5" dirty="0">
                <a:solidFill>
                  <a:srgbClr val="252525"/>
                </a:solidFill>
                <a:latin typeface="Arial"/>
                <a:cs typeface="Arial"/>
              </a:rPr>
              <a:t>Supreme</a:t>
            </a:r>
            <a:r>
              <a:rPr sz="1800" dirty="0">
                <a:solidFill>
                  <a:srgbClr val="252525"/>
                </a:solidFill>
                <a:latin typeface="Arial"/>
                <a:cs typeface="Arial"/>
              </a:rPr>
              <a:t> </a:t>
            </a:r>
            <a:r>
              <a:rPr sz="1800" spc="-5" dirty="0">
                <a:solidFill>
                  <a:srgbClr val="252525"/>
                </a:solidFill>
                <a:latin typeface="Arial"/>
                <a:cs typeface="Arial"/>
              </a:rPr>
              <a:t>Court</a:t>
            </a:r>
            <a:r>
              <a:rPr sz="1800" dirty="0">
                <a:solidFill>
                  <a:srgbClr val="252525"/>
                </a:solidFill>
                <a:latin typeface="Arial"/>
                <a:cs typeface="Arial"/>
              </a:rPr>
              <a:t> </a:t>
            </a:r>
            <a:r>
              <a:rPr sz="1800" spc="-5" dirty="0">
                <a:solidFill>
                  <a:srgbClr val="252525"/>
                </a:solidFill>
                <a:latin typeface="Arial"/>
                <a:cs typeface="Arial"/>
              </a:rPr>
              <a:t>defined</a:t>
            </a:r>
            <a:r>
              <a:rPr sz="1800" dirty="0">
                <a:solidFill>
                  <a:srgbClr val="252525"/>
                </a:solidFill>
                <a:latin typeface="Arial"/>
                <a:cs typeface="Arial"/>
              </a:rPr>
              <a:t> </a:t>
            </a:r>
            <a:r>
              <a:rPr sz="1800" spc="-5" dirty="0">
                <a:solidFill>
                  <a:srgbClr val="252525"/>
                </a:solidFill>
                <a:latin typeface="Arial"/>
                <a:cs typeface="Arial"/>
              </a:rPr>
              <a:t>judgment</a:t>
            </a:r>
            <a:r>
              <a:rPr sz="1800" dirty="0">
                <a:solidFill>
                  <a:srgbClr val="252525"/>
                </a:solidFill>
                <a:latin typeface="Arial"/>
                <a:cs typeface="Arial"/>
              </a:rPr>
              <a:t> </a:t>
            </a:r>
            <a:r>
              <a:rPr sz="1800" spc="-5" dirty="0">
                <a:solidFill>
                  <a:srgbClr val="252525"/>
                </a:solidFill>
                <a:latin typeface="Arial"/>
                <a:cs typeface="Arial"/>
              </a:rPr>
              <a:t>as</a:t>
            </a:r>
            <a:r>
              <a:rPr sz="1800" dirty="0">
                <a:solidFill>
                  <a:srgbClr val="252525"/>
                </a:solidFill>
                <a:latin typeface="Arial"/>
                <a:cs typeface="Arial"/>
              </a:rPr>
              <a:t> </a:t>
            </a:r>
            <a:r>
              <a:rPr sz="1800" b="1" i="1" dirty="0">
                <a:solidFill>
                  <a:srgbClr val="252525"/>
                </a:solidFill>
                <a:latin typeface="Arial"/>
                <a:cs typeface="Arial"/>
              </a:rPr>
              <a:t>the </a:t>
            </a:r>
            <a:r>
              <a:rPr sz="1800" b="1" i="1" spc="5" dirty="0">
                <a:solidFill>
                  <a:srgbClr val="252525"/>
                </a:solidFill>
                <a:latin typeface="Arial"/>
                <a:cs typeface="Arial"/>
              </a:rPr>
              <a:t> </a:t>
            </a:r>
            <a:r>
              <a:rPr sz="1800" b="1" i="1" spc="-5" dirty="0">
                <a:solidFill>
                  <a:srgbClr val="252525"/>
                </a:solidFill>
                <a:latin typeface="Arial"/>
                <a:cs typeface="Arial"/>
              </a:rPr>
              <a:t>sentence </a:t>
            </a:r>
            <a:r>
              <a:rPr sz="1800" b="1" i="1" dirty="0">
                <a:solidFill>
                  <a:srgbClr val="252525"/>
                </a:solidFill>
                <a:latin typeface="Arial"/>
                <a:cs typeface="Arial"/>
              </a:rPr>
              <a:t>of law </a:t>
            </a:r>
            <a:r>
              <a:rPr sz="1800" b="1" i="1" spc="-5" dirty="0">
                <a:solidFill>
                  <a:srgbClr val="252525"/>
                </a:solidFill>
                <a:latin typeface="Arial"/>
                <a:cs typeface="Arial"/>
              </a:rPr>
              <a:t>pronounced </a:t>
            </a:r>
            <a:r>
              <a:rPr sz="1800" b="1" i="1" dirty="0">
                <a:solidFill>
                  <a:srgbClr val="252525"/>
                </a:solidFill>
                <a:latin typeface="Arial"/>
                <a:cs typeface="Arial"/>
              </a:rPr>
              <a:t>by the court </a:t>
            </a:r>
            <a:r>
              <a:rPr sz="1800" b="1" i="1" spc="-5" dirty="0">
                <a:solidFill>
                  <a:srgbClr val="252525"/>
                </a:solidFill>
                <a:latin typeface="Arial"/>
                <a:cs typeface="Arial"/>
              </a:rPr>
              <a:t>upon </a:t>
            </a:r>
            <a:r>
              <a:rPr sz="1800" b="1" i="1" dirty="0">
                <a:solidFill>
                  <a:srgbClr val="252525"/>
                </a:solidFill>
                <a:latin typeface="Arial"/>
                <a:cs typeface="Arial"/>
              </a:rPr>
              <a:t>the </a:t>
            </a:r>
            <a:r>
              <a:rPr sz="1800" b="1" i="1" spc="-5" dirty="0">
                <a:solidFill>
                  <a:srgbClr val="252525"/>
                </a:solidFill>
                <a:latin typeface="Arial"/>
                <a:cs typeface="Arial"/>
              </a:rPr>
              <a:t>matter </a:t>
            </a:r>
            <a:r>
              <a:rPr sz="1800" b="1" i="1" dirty="0">
                <a:solidFill>
                  <a:srgbClr val="252525"/>
                </a:solidFill>
                <a:latin typeface="Arial"/>
                <a:cs typeface="Arial"/>
              </a:rPr>
              <a:t> contained</a:t>
            </a:r>
            <a:r>
              <a:rPr sz="1800" b="1" i="1" spc="-15" dirty="0">
                <a:solidFill>
                  <a:srgbClr val="252525"/>
                </a:solidFill>
                <a:latin typeface="Arial"/>
                <a:cs typeface="Arial"/>
              </a:rPr>
              <a:t> </a:t>
            </a:r>
            <a:r>
              <a:rPr sz="1800" b="1" i="1" dirty="0">
                <a:solidFill>
                  <a:srgbClr val="252525"/>
                </a:solidFill>
                <a:latin typeface="Arial"/>
                <a:cs typeface="Arial"/>
              </a:rPr>
              <a:t>in</a:t>
            </a:r>
            <a:r>
              <a:rPr sz="1800" b="1" i="1" spc="-5" dirty="0">
                <a:solidFill>
                  <a:srgbClr val="252525"/>
                </a:solidFill>
                <a:latin typeface="Arial"/>
                <a:cs typeface="Arial"/>
              </a:rPr>
              <a:t> </a:t>
            </a:r>
            <a:r>
              <a:rPr sz="1800" b="1" i="1" dirty="0">
                <a:solidFill>
                  <a:srgbClr val="252525"/>
                </a:solidFill>
                <a:latin typeface="Arial"/>
                <a:cs typeface="Arial"/>
              </a:rPr>
              <a:t>the</a:t>
            </a:r>
            <a:r>
              <a:rPr sz="1800" b="1" i="1" spc="5" dirty="0">
                <a:solidFill>
                  <a:srgbClr val="252525"/>
                </a:solidFill>
                <a:latin typeface="Arial"/>
                <a:cs typeface="Arial"/>
              </a:rPr>
              <a:t> </a:t>
            </a:r>
            <a:r>
              <a:rPr sz="1800" b="1" i="1" spc="-20" dirty="0">
                <a:solidFill>
                  <a:srgbClr val="252525"/>
                </a:solidFill>
                <a:latin typeface="Arial"/>
                <a:cs typeface="Arial"/>
              </a:rPr>
              <a:t>order.</a:t>
            </a:r>
            <a:endParaRPr sz="1800" dirty="0">
              <a:latin typeface="Arial"/>
              <a:cs typeface="Arial"/>
            </a:endParaRPr>
          </a:p>
          <a:p>
            <a:pPr algn="just">
              <a:lnSpc>
                <a:spcPct val="100000"/>
              </a:lnSpc>
              <a:spcBef>
                <a:spcPts val="30"/>
              </a:spcBef>
            </a:pPr>
            <a:endParaRPr sz="2300" dirty="0">
              <a:latin typeface="Arial"/>
              <a:cs typeface="Arial"/>
            </a:endParaRPr>
          </a:p>
          <a:p>
            <a:pPr marL="355600" marR="20320" indent="-342900" algn="just">
              <a:lnSpc>
                <a:spcPct val="100000"/>
              </a:lnSpc>
              <a:spcBef>
                <a:spcPts val="5"/>
              </a:spcBef>
              <a:buClr>
                <a:srgbClr val="336666"/>
              </a:buClr>
              <a:buSzPct val="68181"/>
              <a:buFont typeface="Wingdings"/>
              <a:buChar char=""/>
              <a:tabLst>
                <a:tab pos="355600" algn="l"/>
              </a:tabLst>
            </a:pPr>
            <a:r>
              <a:rPr lang="en-GB" sz="2200" spc="-5" dirty="0">
                <a:solidFill>
                  <a:schemeClr val="tx2"/>
                </a:solidFill>
                <a:latin typeface="Arial"/>
                <a:cs typeface="Arial"/>
              </a:rPr>
              <a:t>A  j</a:t>
            </a:r>
            <a:r>
              <a:rPr sz="2200" spc="-5" dirty="0" err="1">
                <a:solidFill>
                  <a:schemeClr val="tx2"/>
                </a:solidFill>
                <a:latin typeface="Arial"/>
                <a:cs typeface="Arial"/>
              </a:rPr>
              <a:t>udgment</a:t>
            </a:r>
            <a:r>
              <a:rPr sz="2200" dirty="0">
                <a:solidFill>
                  <a:schemeClr val="tx2"/>
                </a:solidFill>
                <a:latin typeface="Arial"/>
                <a:cs typeface="Arial"/>
              </a:rPr>
              <a:t> </a:t>
            </a:r>
            <a:r>
              <a:rPr sz="2200" spc="-5" dirty="0">
                <a:solidFill>
                  <a:schemeClr val="tx2"/>
                </a:solidFill>
                <a:latin typeface="Arial"/>
                <a:cs typeface="Arial"/>
              </a:rPr>
              <a:t>is</a:t>
            </a:r>
            <a:r>
              <a:rPr sz="2200" dirty="0">
                <a:solidFill>
                  <a:schemeClr val="tx2"/>
                </a:solidFill>
                <a:latin typeface="Arial"/>
                <a:cs typeface="Arial"/>
              </a:rPr>
              <a:t> </a:t>
            </a:r>
            <a:r>
              <a:rPr sz="2200" spc="-5" dirty="0">
                <a:solidFill>
                  <a:schemeClr val="tx2"/>
                </a:solidFill>
                <a:latin typeface="Arial"/>
                <a:cs typeface="Arial"/>
              </a:rPr>
              <a:t>the</a:t>
            </a:r>
            <a:r>
              <a:rPr sz="2200" dirty="0">
                <a:solidFill>
                  <a:schemeClr val="tx2"/>
                </a:solidFill>
                <a:latin typeface="Arial"/>
                <a:cs typeface="Arial"/>
              </a:rPr>
              <a:t> </a:t>
            </a:r>
            <a:r>
              <a:rPr lang="en-GB" sz="2200" spc="-5" dirty="0">
                <a:solidFill>
                  <a:schemeClr val="tx2"/>
                </a:solidFill>
                <a:latin typeface="Arial"/>
                <a:cs typeface="Arial"/>
              </a:rPr>
              <a:t>decision and/</a:t>
            </a:r>
            <a:r>
              <a:rPr sz="2200" spc="-5" dirty="0">
                <a:solidFill>
                  <a:schemeClr val="tx2"/>
                </a:solidFill>
                <a:latin typeface="Arial"/>
                <a:cs typeface="Arial"/>
              </a:rPr>
              <a:t>or</a:t>
            </a:r>
            <a:r>
              <a:rPr sz="2200" dirty="0">
                <a:solidFill>
                  <a:schemeClr val="tx2"/>
                </a:solidFill>
                <a:latin typeface="Arial"/>
                <a:cs typeface="Arial"/>
              </a:rPr>
              <a:t> findings</a:t>
            </a:r>
            <a:r>
              <a:rPr sz="2200" spc="5" dirty="0">
                <a:solidFill>
                  <a:schemeClr val="tx2"/>
                </a:solidFill>
                <a:latin typeface="Arial"/>
                <a:cs typeface="Arial"/>
              </a:rPr>
              <a:t> </a:t>
            </a:r>
            <a:r>
              <a:rPr sz="2200" spc="-5" dirty="0">
                <a:solidFill>
                  <a:schemeClr val="tx2"/>
                </a:solidFill>
                <a:latin typeface="Arial"/>
                <a:cs typeface="Arial"/>
              </a:rPr>
              <a:t>of</a:t>
            </a:r>
            <a:r>
              <a:rPr sz="2200" dirty="0">
                <a:solidFill>
                  <a:schemeClr val="tx2"/>
                </a:solidFill>
                <a:latin typeface="Arial"/>
                <a:cs typeface="Arial"/>
              </a:rPr>
              <a:t> </a:t>
            </a:r>
            <a:r>
              <a:rPr sz="2200" spc="-5" dirty="0">
                <a:solidFill>
                  <a:schemeClr val="tx2"/>
                </a:solidFill>
                <a:latin typeface="Arial"/>
                <a:cs typeface="Arial"/>
              </a:rPr>
              <a:t>the</a:t>
            </a:r>
            <a:r>
              <a:rPr sz="2200" dirty="0">
                <a:solidFill>
                  <a:schemeClr val="tx2"/>
                </a:solidFill>
                <a:latin typeface="Arial"/>
                <a:cs typeface="Arial"/>
              </a:rPr>
              <a:t> </a:t>
            </a:r>
            <a:r>
              <a:rPr sz="2200" spc="-5" dirty="0">
                <a:solidFill>
                  <a:schemeClr val="tx2"/>
                </a:solidFill>
                <a:latin typeface="Arial"/>
                <a:cs typeface="Arial"/>
              </a:rPr>
              <a:t>court</a:t>
            </a:r>
            <a:r>
              <a:rPr sz="2200" dirty="0">
                <a:solidFill>
                  <a:schemeClr val="tx2"/>
                </a:solidFill>
                <a:latin typeface="Arial"/>
                <a:cs typeface="Arial"/>
              </a:rPr>
              <a:t> </a:t>
            </a:r>
            <a:r>
              <a:rPr sz="2200" spc="-5" dirty="0">
                <a:solidFill>
                  <a:schemeClr val="tx2"/>
                </a:solidFill>
                <a:latin typeface="Arial"/>
                <a:cs typeface="Arial"/>
              </a:rPr>
              <a:t>upon</a:t>
            </a:r>
            <a:r>
              <a:rPr lang="en-GB" sz="2200" spc="-5" dirty="0">
                <a:solidFill>
                  <a:schemeClr val="tx2"/>
                </a:solidFill>
                <a:latin typeface="Arial"/>
                <a:cs typeface="Arial"/>
              </a:rPr>
              <a:t>,</a:t>
            </a:r>
            <a:r>
              <a:rPr sz="2200" dirty="0">
                <a:solidFill>
                  <a:schemeClr val="tx2"/>
                </a:solidFill>
                <a:latin typeface="Arial"/>
                <a:cs typeface="Arial"/>
              </a:rPr>
              <a:t> </a:t>
            </a:r>
            <a:r>
              <a:rPr sz="2200" spc="-5" dirty="0">
                <a:solidFill>
                  <a:schemeClr val="tx2"/>
                </a:solidFill>
                <a:latin typeface="Arial"/>
                <a:cs typeface="Arial"/>
              </a:rPr>
              <a:t>a </a:t>
            </a:r>
            <a:r>
              <a:rPr sz="2200" spc="-600" dirty="0">
                <a:solidFill>
                  <a:schemeClr val="tx2"/>
                </a:solidFill>
                <a:latin typeface="Arial"/>
                <a:cs typeface="Arial"/>
              </a:rPr>
              <a:t> </a:t>
            </a:r>
            <a:r>
              <a:rPr sz="2200" dirty="0">
                <a:solidFill>
                  <a:schemeClr val="tx2"/>
                </a:solidFill>
                <a:latin typeface="Arial"/>
                <a:cs typeface="Arial"/>
              </a:rPr>
              <a:t>consideration </a:t>
            </a:r>
            <a:r>
              <a:rPr sz="2200" spc="-5" dirty="0">
                <a:solidFill>
                  <a:schemeClr val="tx2"/>
                </a:solidFill>
                <a:latin typeface="Arial"/>
                <a:cs typeface="Arial"/>
              </a:rPr>
              <a:t>of the </a:t>
            </a:r>
            <a:r>
              <a:rPr sz="2200" dirty="0">
                <a:solidFill>
                  <a:schemeClr val="tx2"/>
                </a:solidFill>
                <a:latin typeface="Arial"/>
                <a:cs typeface="Arial"/>
              </a:rPr>
              <a:t>cases </a:t>
            </a:r>
            <a:r>
              <a:rPr lang="en-GB" sz="2200" dirty="0">
                <a:solidFill>
                  <a:schemeClr val="tx2"/>
                </a:solidFill>
                <a:latin typeface="Arial"/>
                <a:cs typeface="Arial"/>
              </a:rPr>
              <a:t>presented by parties to the </a:t>
            </a:r>
            <a:r>
              <a:rPr sz="2200" dirty="0">
                <a:solidFill>
                  <a:schemeClr val="tx2"/>
                </a:solidFill>
                <a:latin typeface="Arial"/>
                <a:cs typeface="Arial"/>
              </a:rPr>
              <a:t>suit</a:t>
            </a:r>
            <a:r>
              <a:rPr lang="en-GB" sz="2200" dirty="0">
                <a:solidFill>
                  <a:schemeClr val="tx2"/>
                </a:solidFill>
                <a:latin typeface="Arial"/>
                <a:cs typeface="Arial"/>
              </a:rPr>
              <a:t>. </a:t>
            </a:r>
            <a:r>
              <a:rPr sz="2200" spc="-5" dirty="0">
                <a:solidFill>
                  <a:schemeClr val="tx2"/>
                </a:solidFill>
                <a:latin typeface="Arial"/>
                <a:cs typeface="Arial"/>
              </a:rPr>
              <a:t>Judgment</a:t>
            </a:r>
            <a:r>
              <a:rPr sz="2200" dirty="0">
                <a:solidFill>
                  <a:schemeClr val="tx2"/>
                </a:solidFill>
                <a:latin typeface="Arial"/>
                <a:cs typeface="Arial"/>
              </a:rPr>
              <a:t> creates</a:t>
            </a:r>
            <a:r>
              <a:rPr sz="2200" spc="5" dirty="0">
                <a:solidFill>
                  <a:schemeClr val="tx2"/>
                </a:solidFill>
                <a:latin typeface="Arial"/>
                <a:cs typeface="Arial"/>
              </a:rPr>
              <a:t> </a:t>
            </a:r>
            <a:r>
              <a:rPr sz="2200" spc="-5" dirty="0">
                <a:solidFill>
                  <a:schemeClr val="tx2"/>
                </a:solidFill>
                <a:latin typeface="Arial"/>
                <a:cs typeface="Arial"/>
              </a:rPr>
              <a:t>and</a:t>
            </a:r>
            <a:r>
              <a:rPr sz="2200" dirty="0">
                <a:solidFill>
                  <a:schemeClr val="tx2"/>
                </a:solidFill>
                <a:latin typeface="Arial"/>
                <a:cs typeface="Arial"/>
              </a:rPr>
              <a:t> </a:t>
            </a:r>
            <a:r>
              <a:rPr sz="2200" spc="-5" dirty="0">
                <a:solidFill>
                  <a:schemeClr val="tx2"/>
                </a:solidFill>
                <a:latin typeface="Arial"/>
                <a:cs typeface="Arial"/>
              </a:rPr>
              <a:t>vests</a:t>
            </a:r>
            <a:r>
              <a:rPr sz="2200" dirty="0">
                <a:solidFill>
                  <a:schemeClr val="tx2"/>
                </a:solidFill>
                <a:latin typeface="Arial"/>
                <a:cs typeface="Arial"/>
              </a:rPr>
              <a:t> rights</a:t>
            </a:r>
            <a:r>
              <a:rPr sz="2200" spc="5" dirty="0">
                <a:solidFill>
                  <a:schemeClr val="tx2"/>
                </a:solidFill>
                <a:latin typeface="Arial"/>
                <a:cs typeface="Arial"/>
              </a:rPr>
              <a:t> </a:t>
            </a:r>
            <a:r>
              <a:rPr sz="2200" spc="-5" dirty="0">
                <a:solidFill>
                  <a:schemeClr val="tx2"/>
                </a:solidFill>
                <a:latin typeface="Arial"/>
                <a:cs typeface="Arial"/>
              </a:rPr>
              <a:t>and</a:t>
            </a:r>
            <a:r>
              <a:rPr sz="2200" dirty="0">
                <a:solidFill>
                  <a:schemeClr val="tx2"/>
                </a:solidFill>
                <a:latin typeface="Arial"/>
                <a:cs typeface="Arial"/>
              </a:rPr>
              <a:t> </a:t>
            </a:r>
            <a:r>
              <a:rPr sz="2200" spc="-5" dirty="0">
                <a:solidFill>
                  <a:schemeClr val="tx2"/>
                </a:solidFill>
                <a:latin typeface="Arial"/>
                <a:cs typeface="Arial"/>
              </a:rPr>
              <a:t>obligations</a:t>
            </a:r>
            <a:r>
              <a:rPr sz="2200" dirty="0">
                <a:solidFill>
                  <a:schemeClr val="tx2"/>
                </a:solidFill>
                <a:latin typeface="Arial"/>
                <a:cs typeface="Arial"/>
              </a:rPr>
              <a:t> </a:t>
            </a:r>
            <a:r>
              <a:rPr sz="2200" spc="-5" dirty="0">
                <a:solidFill>
                  <a:schemeClr val="tx2"/>
                </a:solidFill>
                <a:latin typeface="Arial"/>
                <a:cs typeface="Arial"/>
              </a:rPr>
              <a:t>in</a:t>
            </a:r>
            <a:r>
              <a:rPr sz="2200" dirty="0">
                <a:solidFill>
                  <a:schemeClr val="tx2"/>
                </a:solidFill>
                <a:latin typeface="Arial"/>
                <a:cs typeface="Arial"/>
              </a:rPr>
              <a:t> </a:t>
            </a:r>
            <a:r>
              <a:rPr sz="2200" spc="-5" dirty="0">
                <a:solidFill>
                  <a:schemeClr val="tx2"/>
                </a:solidFill>
                <a:latin typeface="Arial"/>
                <a:cs typeface="Arial"/>
              </a:rPr>
              <a:t>the </a:t>
            </a:r>
            <a:r>
              <a:rPr sz="2200" dirty="0">
                <a:solidFill>
                  <a:schemeClr val="tx2"/>
                </a:solidFill>
                <a:latin typeface="Arial"/>
                <a:cs typeface="Arial"/>
              </a:rPr>
              <a:t> parties,</a:t>
            </a:r>
            <a:r>
              <a:rPr sz="2200" spc="-5" dirty="0">
                <a:solidFill>
                  <a:schemeClr val="tx2"/>
                </a:solidFill>
                <a:latin typeface="Arial"/>
                <a:cs typeface="Arial"/>
              </a:rPr>
              <a:t> making</a:t>
            </a:r>
            <a:r>
              <a:rPr sz="2200" spc="20" dirty="0">
                <a:solidFill>
                  <a:schemeClr val="tx2"/>
                </a:solidFill>
                <a:latin typeface="Arial"/>
                <a:cs typeface="Arial"/>
              </a:rPr>
              <a:t> </a:t>
            </a:r>
            <a:r>
              <a:rPr sz="2200" spc="-5" dirty="0">
                <a:solidFill>
                  <a:schemeClr val="tx2"/>
                </a:solidFill>
                <a:latin typeface="Arial"/>
                <a:cs typeface="Arial"/>
              </a:rPr>
              <a:t>it</a:t>
            </a:r>
            <a:r>
              <a:rPr sz="2200" spc="5" dirty="0">
                <a:solidFill>
                  <a:schemeClr val="tx2"/>
                </a:solidFill>
                <a:latin typeface="Arial"/>
                <a:cs typeface="Arial"/>
              </a:rPr>
              <a:t> </a:t>
            </a:r>
            <a:r>
              <a:rPr sz="2200" spc="-5" dirty="0">
                <a:solidFill>
                  <a:schemeClr val="tx2"/>
                </a:solidFill>
                <a:latin typeface="Arial"/>
                <a:cs typeface="Arial"/>
              </a:rPr>
              <a:t>obligatory</a:t>
            </a:r>
            <a:r>
              <a:rPr sz="2200" dirty="0">
                <a:solidFill>
                  <a:schemeClr val="tx2"/>
                </a:solidFill>
                <a:latin typeface="Arial"/>
                <a:cs typeface="Arial"/>
              </a:rPr>
              <a:t> </a:t>
            </a:r>
            <a:r>
              <a:rPr sz="2200" spc="-5" dirty="0">
                <a:solidFill>
                  <a:schemeClr val="tx2"/>
                </a:solidFill>
                <a:latin typeface="Arial"/>
                <a:cs typeface="Arial"/>
              </a:rPr>
              <a:t>for</a:t>
            </a:r>
            <a:r>
              <a:rPr sz="2200" spc="15" dirty="0">
                <a:solidFill>
                  <a:schemeClr val="tx2"/>
                </a:solidFill>
                <a:latin typeface="Arial"/>
                <a:cs typeface="Arial"/>
              </a:rPr>
              <a:t> </a:t>
            </a:r>
            <a:r>
              <a:rPr sz="2200" spc="-5" dirty="0">
                <a:solidFill>
                  <a:schemeClr val="tx2"/>
                </a:solidFill>
                <a:latin typeface="Arial"/>
                <a:cs typeface="Arial"/>
              </a:rPr>
              <a:t>them</a:t>
            </a:r>
            <a:r>
              <a:rPr sz="2200" spc="10" dirty="0">
                <a:solidFill>
                  <a:schemeClr val="tx2"/>
                </a:solidFill>
                <a:latin typeface="Arial"/>
                <a:cs typeface="Arial"/>
              </a:rPr>
              <a:t> </a:t>
            </a:r>
            <a:r>
              <a:rPr sz="2200" spc="-5" dirty="0">
                <a:solidFill>
                  <a:schemeClr val="tx2"/>
                </a:solidFill>
                <a:latin typeface="Arial"/>
                <a:cs typeface="Arial"/>
              </a:rPr>
              <a:t>to</a:t>
            </a:r>
            <a:r>
              <a:rPr sz="2200" spc="15" dirty="0">
                <a:solidFill>
                  <a:schemeClr val="tx2"/>
                </a:solidFill>
                <a:latin typeface="Arial"/>
                <a:cs typeface="Arial"/>
              </a:rPr>
              <a:t> </a:t>
            </a:r>
            <a:r>
              <a:rPr sz="2200" spc="-5" dirty="0">
                <a:solidFill>
                  <a:schemeClr val="tx2"/>
                </a:solidFill>
                <a:latin typeface="Arial"/>
                <a:cs typeface="Arial"/>
              </a:rPr>
              <a:t>obey</a:t>
            </a:r>
            <a:r>
              <a:rPr sz="2200" spc="5" dirty="0">
                <a:solidFill>
                  <a:schemeClr val="tx2"/>
                </a:solidFill>
                <a:latin typeface="Arial"/>
                <a:cs typeface="Arial"/>
              </a:rPr>
              <a:t> </a:t>
            </a:r>
            <a:r>
              <a:rPr sz="2200" spc="-5" dirty="0">
                <a:solidFill>
                  <a:schemeClr val="tx2"/>
                </a:solidFill>
                <a:latin typeface="Arial"/>
                <a:cs typeface="Arial"/>
              </a:rPr>
              <a:t>it</a:t>
            </a:r>
            <a:r>
              <a:rPr sz="1900" spc="-5" dirty="0">
                <a:solidFill>
                  <a:schemeClr val="tx2"/>
                </a:solidFill>
                <a:latin typeface="Arial"/>
                <a:cs typeface="Arial"/>
              </a:rPr>
              <a:t>.</a:t>
            </a:r>
            <a:endParaRPr sz="1900" dirty="0">
              <a:solidFill>
                <a:schemeClr val="tx2"/>
              </a:solidFill>
              <a:latin typeface="Arial"/>
              <a:cs typeface="Arial"/>
            </a:endParaRPr>
          </a:p>
        </p:txBody>
      </p:sp>
      <p:pic>
        <p:nvPicPr>
          <p:cNvPr id="8" name="object 8"/>
          <p:cNvPicPr/>
          <p:nvPr/>
        </p:nvPicPr>
        <p:blipFill>
          <a:blip r:embed="rId5" cstate="print"/>
          <a:stretch>
            <a:fillRect/>
          </a:stretch>
        </p:blipFill>
        <p:spPr>
          <a:xfrm>
            <a:off x="492251" y="3366515"/>
            <a:ext cx="1741170" cy="121081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82597" y="420370"/>
            <a:ext cx="5901055" cy="605155"/>
          </a:xfrm>
          <a:prstGeom prst="rect">
            <a:avLst/>
          </a:prstGeom>
        </p:spPr>
        <p:txBody>
          <a:bodyPr vert="horz" wrap="square" lIns="0" tIns="13335" rIns="0" bIns="0" rtlCol="0">
            <a:spAutoFit/>
          </a:bodyPr>
          <a:lstStyle/>
          <a:p>
            <a:pPr marL="12700">
              <a:lnSpc>
                <a:spcPct val="100000"/>
              </a:lnSpc>
              <a:spcBef>
                <a:spcPts val="105"/>
              </a:spcBef>
            </a:pPr>
            <a:r>
              <a:rPr dirty="0"/>
              <a:t>Classification</a:t>
            </a:r>
            <a:r>
              <a:rPr spc="-45" dirty="0"/>
              <a:t> </a:t>
            </a:r>
            <a:r>
              <a:rPr dirty="0"/>
              <a:t>of</a:t>
            </a:r>
            <a:r>
              <a:rPr spc="-50" dirty="0"/>
              <a:t> </a:t>
            </a:r>
            <a:r>
              <a:rPr dirty="0"/>
              <a:t>Judgments</a:t>
            </a:r>
          </a:p>
        </p:txBody>
      </p:sp>
      <p:pic>
        <p:nvPicPr>
          <p:cNvPr id="3" name="object 3"/>
          <p:cNvPicPr/>
          <p:nvPr/>
        </p:nvPicPr>
        <p:blipFill>
          <a:blip r:embed="rId2" cstate="print"/>
          <a:stretch>
            <a:fillRect/>
          </a:stretch>
        </p:blipFill>
        <p:spPr>
          <a:xfrm>
            <a:off x="149310" y="3436526"/>
            <a:ext cx="1750396" cy="1127172"/>
          </a:xfrm>
          <a:prstGeom prst="rect">
            <a:avLst/>
          </a:prstGeom>
        </p:spPr>
      </p:pic>
      <p:sp>
        <p:nvSpPr>
          <p:cNvPr id="4" name="object 4"/>
          <p:cNvSpPr txBox="1"/>
          <p:nvPr/>
        </p:nvSpPr>
        <p:spPr>
          <a:xfrm>
            <a:off x="375920" y="3826002"/>
            <a:ext cx="1297940" cy="269240"/>
          </a:xfrm>
          <a:prstGeom prst="rect">
            <a:avLst/>
          </a:prstGeom>
        </p:spPr>
        <p:txBody>
          <a:bodyPr vert="horz" wrap="square" lIns="0" tIns="12065" rIns="0" bIns="0" rtlCol="0">
            <a:spAutoFit/>
          </a:bodyPr>
          <a:lstStyle/>
          <a:p>
            <a:pPr marL="12700">
              <a:lnSpc>
                <a:spcPct val="100000"/>
              </a:lnSpc>
              <a:spcBef>
                <a:spcPts val="95"/>
              </a:spcBef>
            </a:pPr>
            <a:r>
              <a:rPr sz="1600" b="1" spc="-5" dirty="0">
                <a:solidFill>
                  <a:srgbClr val="920A88"/>
                </a:solidFill>
                <a:latin typeface="Arial"/>
                <a:cs typeface="Arial"/>
              </a:rPr>
              <a:t>JUD</a:t>
            </a:r>
            <a:r>
              <a:rPr sz="1600" b="1" spc="-15" dirty="0">
                <a:solidFill>
                  <a:srgbClr val="920A88"/>
                </a:solidFill>
                <a:latin typeface="Arial"/>
                <a:cs typeface="Arial"/>
              </a:rPr>
              <a:t>G</a:t>
            </a:r>
            <a:r>
              <a:rPr sz="1600" b="1" spc="-5" dirty="0">
                <a:solidFill>
                  <a:srgbClr val="920A88"/>
                </a:solidFill>
                <a:latin typeface="Arial"/>
                <a:cs typeface="Arial"/>
              </a:rPr>
              <a:t>MENTS</a:t>
            </a:r>
            <a:endParaRPr sz="1600">
              <a:latin typeface="Arial"/>
              <a:cs typeface="Arial"/>
            </a:endParaRPr>
          </a:p>
        </p:txBody>
      </p:sp>
      <p:grpSp>
        <p:nvGrpSpPr>
          <p:cNvPr id="5" name="object 5"/>
          <p:cNvGrpSpPr/>
          <p:nvPr/>
        </p:nvGrpSpPr>
        <p:grpSpPr>
          <a:xfrm>
            <a:off x="1856232" y="2023859"/>
            <a:ext cx="1664970" cy="1959610"/>
            <a:chOff x="1856232" y="2023859"/>
            <a:chExt cx="1664970" cy="1959610"/>
          </a:xfrm>
        </p:grpSpPr>
        <p:pic>
          <p:nvPicPr>
            <p:cNvPr id="6" name="object 6"/>
            <p:cNvPicPr/>
            <p:nvPr/>
          </p:nvPicPr>
          <p:blipFill>
            <a:blip r:embed="rId3" cstate="print"/>
            <a:stretch>
              <a:fillRect/>
            </a:stretch>
          </p:blipFill>
          <p:spPr>
            <a:xfrm>
              <a:off x="1856232" y="2563367"/>
              <a:ext cx="328447" cy="1419605"/>
            </a:xfrm>
            <a:prstGeom prst="rect">
              <a:avLst/>
            </a:prstGeom>
          </p:spPr>
        </p:pic>
        <p:pic>
          <p:nvPicPr>
            <p:cNvPr id="7" name="object 7"/>
            <p:cNvPicPr/>
            <p:nvPr/>
          </p:nvPicPr>
          <p:blipFill>
            <a:blip r:embed="rId4" cstate="print"/>
            <a:stretch>
              <a:fillRect/>
            </a:stretch>
          </p:blipFill>
          <p:spPr>
            <a:xfrm>
              <a:off x="2092452" y="2023859"/>
              <a:ext cx="1428750" cy="1154442"/>
            </a:xfrm>
            <a:prstGeom prst="rect">
              <a:avLst/>
            </a:prstGeom>
          </p:spPr>
        </p:pic>
      </p:grpSp>
      <p:sp>
        <p:nvSpPr>
          <p:cNvPr id="8" name="object 8"/>
          <p:cNvSpPr txBox="1"/>
          <p:nvPr/>
        </p:nvSpPr>
        <p:spPr>
          <a:xfrm>
            <a:off x="2240026" y="2429967"/>
            <a:ext cx="1141730" cy="269240"/>
          </a:xfrm>
          <a:prstGeom prst="rect">
            <a:avLst/>
          </a:prstGeom>
        </p:spPr>
        <p:txBody>
          <a:bodyPr vert="horz" wrap="square" lIns="0" tIns="12065" rIns="0" bIns="0" rtlCol="0">
            <a:spAutoFit/>
          </a:bodyPr>
          <a:lstStyle/>
          <a:p>
            <a:pPr marL="12700">
              <a:lnSpc>
                <a:spcPct val="100000"/>
              </a:lnSpc>
              <a:spcBef>
                <a:spcPts val="95"/>
              </a:spcBef>
            </a:pPr>
            <a:r>
              <a:rPr sz="1600" b="1" spc="-5" dirty="0">
                <a:solidFill>
                  <a:srgbClr val="920A88"/>
                </a:solidFill>
                <a:latin typeface="Arial"/>
                <a:cs typeface="Arial"/>
              </a:rPr>
              <a:t>Declaratory</a:t>
            </a:r>
            <a:endParaRPr sz="1600">
              <a:latin typeface="Arial"/>
              <a:cs typeface="Arial"/>
            </a:endParaRPr>
          </a:p>
        </p:txBody>
      </p:sp>
      <p:grpSp>
        <p:nvGrpSpPr>
          <p:cNvPr id="9" name="object 9"/>
          <p:cNvGrpSpPr/>
          <p:nvPr/>
        </p:nvGrpSpPr>
        <p:grpSpPr>
          <a:xfrm>
            <a:off x="3438144" y="1178052"/>
            <a:ext cx="5530215" cy="1619250"/>
            <a:chOff x="3438144" y="1178052"/>
            <a:chExt cx="5530215" cy="1619250"/>
          </a:xfrm>
        </p:grpSpPr>
        <p:pic>
          <p:nvPicPr>
            <p:cNvPr id="10" name="object 10"/>
            <p:cNvPicPr/>
            <p:nvPr/>
          </p:nvPicPr>
          <p:blipFill>
            <a:blip r:embed="rId5" cstate="print"/>
            <a:stretch>
              <a:fillRect/>
            </a:stretch>
          </p:blipFill>
          <p:spPr>
            <a:xfrm>
              <a:off x="3438144" y="1947659"/>
              <a:ext cx="1184910" cy="648474"/>
            </a:xfrm>
            <a:prstGeom prst="rect">
              <a:avLst/>
            </a:prstGeom>
          </p:spPr>
        </p:pic>
        <p:pic>
          <p:nvPicPr>
            <p:cNvPr id="11" name="object 11"/>
            <p:cNvPicPr/>
            <p:nvPr/>
          </p:nvPicPr>
          <p:blipFill>
            <a:blip r:embed="rId6" cstate="print"/>
            <a:stretch>
              <a:fillRect/>
            </a:stretch>
          </p:blipFill>
          <p:spPr>
            <a:xfrm>
              <a:off x="4527804" y="1178052"/>
              <a:ext cx="4440174" cy="1619250"/>
            </a:xfrm>
            <a:prstGeom prst="rect">
              <a:avLst/>
            </a:prstGeom>
          </p:spPr>
        </p:pic>
      </p:grpSp>
      <p:sp>
        <p:nvSpPr>
          <p:cNvPr id="12" name="object 12"/>
          <p:cNvSpPr txBox="1"/>
          <p:nvPr/>
        </p:nvSpPr>
        <p:spPr>
          <a:xfrm>
            <a:off x="4675759" y="1290319"/>
            <a:ext cx="4090035" cy="1110615"/>
          </a:xfrm>
          <a:prstGeom prst="rect">
            <a:avLst/>
          </a:prstGeom>
        </p:spPr>
        <p:txBody>
          <a:bodyPr vert="horz" wrap="square" lIns="0" tIns="45719" rIns="0" bIns="0" rtlCol="0">
            <a:spAutoFit/>
          </a:bodyPr>
          <a:lstStyle/>
          <a:p>
            <a:pPr marL="12700" marR="5080" algn="ctr">
              <a:lnSpc>
                <a:spcPct val="86300"/>
              </a:lnSpc>
              <a:spcBef>
                <a:spcPts val="359"/>
              </a:spcBef>
            </a:pPr>
            <a:r>
              <a:rPr sz="1600" spc="-5" dirty="0">
                <a:solidFill>
                  <a:srgbClr val="920A88"/>
                </a:solidFill>
                <a:latin typeface="Arial"/>
                <a:cs typeface="Arial"/>
              </a:rPr>
              <a:t>A declaratory judgment declares or proclaims </a:t>
            </a:r>
            <a:r>
              <a:rPr sz="1600" spc="-430" dirty="0">
                <a:solidFill>
                  <a:srgbClr val="920A88"/>
                </a:solidFill>
                <a:latin typeface="Arial"/>
                <a:cs typeface="Arial"/>
              </a:rPr>
              <a:t> </a:t>
            </a:r>
            <a:r>
              <a:rPr sz="1600" spc="-5" dirty="0">
                <a:solidFill>
                  <a:srgbClr val="920A88"/>
                </a:solidFill>
                <a:latin typeface="Arial"/>
                <a:cs typeface="Arial"/>
              </a:rPr>
              <a:t>the existence</a:t>
            </a:r>
            <a:r>
              <a:rPr sz="1600" spc="20" dirty="0">
                <a:solidFill>
                  <a:srgbClr val="920A88"/>
                </a:solidFill>
                <a:latin typeface="Arial"/>
                <a:cs typeface="Arial"/>
              </a:rPr>
              <a:t> </a:t>
            </a:r>
            <a:r>
              <a:rPr sz="1600" spc="-5" dirty="0">
                <a:solidFill>
                  <a:srgbClr val="920A88"/>
                </a:solidFill>
                <a:latin typeface="Arial"/>
                <a:cs typeface="Arial"/>
              </a:rPr>
              <a:t>of a</a:t>
            </a:r>
            <a:r>
              <a:rPr sz="1600" dirty="0">
                <a:solidFill>
                  <a:srgbClr val="920A88"/>
                </a:solidFill>
                <a:latin typeface="Arial"/>
                <a:cs typeface="Arial"/>
              </a:rPr>
              <a:t> </a:t>
            </a:r>
            <a:r>
              <a:rPr sz="1600" spc="-5" dirty="0">
                <a:solidFill>
                  <a:srgbClr val="920A88"/>
                </a:solidFill>
                <a:latin typeface="Arial"/>
                <a:cs typeface="Arial"/>
              </a:rPr>
              <a:t>legal</a:t>
            </a:r>
            <a:r>
              <a:rPr sz="1600" spc="10" dirty="0">
                <a:solidFill>
                  <a:srgbClr val="920A88"/>
                </a:solidFill>
                <a:latin typeface="Arial"/>
                <a:cs typeface="Arial"/>
              </a:rPr>
              <a:t> </a:t>
            </a:r>
            <a:r>
              <a:rPr sz="1600" spc="-5" dirty="0">
                <a:solidFill>
                  <a:srgbClr val="920A88"/>
                </a:solidFill>
                <a:latin typeface="Arial"/>
                <a:cs typeface="Arial"/>
              </a:rPr>
              <a:t>relation</a:t>
            </a:r>
            <a:r>
              <a:rPr sz="1600" dirty="0">
                <a:solidFill>
                  <a:srgbClr val="920A88"/>
                </a:solidFill>
                <a:latin typeface="Arial"/>
                <a:cs typeface="Arial"/>
              </a:rPr>
              <a:t> </a:t>
            </a:r>
            <a:r>
              <a:rPr sz="1600" spc="-5" dirty="0">
                <a:solidFill>
                  <a:srgbClr val="920A88"/>
                </a:solidFill>
                <a:latin typeface="Arial"/>
                <a:cs typeface="Arial"/>
              </a:rPr>
              <a:t>but</a:t>
            </a:r>
            <a:r>
              <a:rPr sz="1600" spc="15" dirty="0">
                <a:solidFill>
                  <a:srgbClr val="920A88"/>
                </a:solidFill>
                <a:latin typeface="Arial"/>
                <a:cs typeface="Arial"/>
              </a:rPr>
              <a:t> </a:t>
            </a:r>
            <a:r>
              <a:rPr sz="1600" spc="-5" dirty="0">
                <a:solidFill>
                  <a:srgbClr val="920A88"/>
                </a:solidFill>
                <a:latin typeface="Arial"/>
                <a:cs typeface="Arial"/>
              </a:rPr>
              <a:t>contains </a:t>
            </a:r>
            <a:r>
              <a:rPr sz="1600" dirty="0">
                <a:solidFill>
                  <a:srgbClr val="920A88"/>
                </a:solidFill>
                <a:latin typeface="Arial"/>
                <a:cs typeface="Arial"/>
              </a:rPr>
              <a:t> </a:t>
            </a:r>
            <a:r>
              <a:rPr sz="1600" spc="-5" dirty="0">
                <a:solidFill>
                  <a:srgbClr val="920A88"/>
                </a:solidFill>
                <a:latin typeface="Arial"/>
                <a:cs typeface="Arial"/>
              </a:rPr>
              <a:t>no specific</a:t>
            </a:r>
            <a:r>
              <a:rPr sz="1600" spc="-10" dirty="0">
                <a:solidFill>
                  <a:srgbClr val="920A88"/>
                </a:solidFill>
                <a:latin typeface="Arial"/>
                <a:cs typeface="Arial"/>
              </a:rPr>
              <a:t> </a:t>
            </a:r>
            <a:r>
              <a:rPr sz="1600" spc="-5" dirty="0">
                <a:solidFill>
                  <a:srgbClr val="920A88"/>
                </a:solidFill>
                <a:latin typeface="Arial"/>
                <a:cs typeface="Arial"/>
              </a:rPr>
              <a:t>order</a:t>
            </a:r>
            <a:r>
              <a:rPr sz="1600" dirty="0">
                <a:solidFill>
                  <a:srgbClr val="920A88"/>
                </a:solidFill>
                <a:latin typeface="Arial"/>
                <a:cs typeface="Arial"/>
              </a:rPr>
              <a:t> </a:t>
            </a:r>
            <a:r>
              <a:rPr sz="1600" spc="-5" dirty="0">
                <a:solidFill>
                  <a:srgbClr val="920A88"/>
                </a:solidFill>
                <a:latin typeface="Arial"/>
                <a:cs typeface="Arial"/>
              </a:rPr>
              <a:t>to</a:t>
            </a:r>
            <a:r>
              <a:rPr sz="1600" spc="5" dirty="0">
                <a:solidFill>
                  <a:srgbClr val="920A88"/>
                </a:solidFill>
                <a:latin typeface="Arial"/>
                <a:cs typeface="Arial"/>
              </a:rPr>
              <a:t> </a:t>
            </a:r>
            <a:r>
              <a:rPr sz="1600" spc="-5" dirty="0">
                <a:solidFill>
                  <a:srgbClr val="920A88"/>
                </a:solidFill>
                <a:latin typeface="Arial"/>
                <a:cs typeface="Arial"/>
              </a:rPr>
              <a:t>be</a:t>
            </a:r>
            <a:r>
              <a:rPr sz="1600" dirty="0">
                <a:solidFill>
                  <a:srgbClr val="920A88"/>
                </a:solidFill>
                <a:latin typeface="Arial"/>
                <a:cs typeface="Arial"/>
              </a:rPr>
              <a:t> </a:t>
            </a:r>
            <a:r>
              <a:rPr sz="1600" spc="-5" dirty="0">
                <a:solidFill>
                  <a:srgbClr val="920A88"/>
                </a:solidFill>
                <a:latin typeface="Arial"/>
                <a:cs typeface="Arial"/>
              </a:rPr>
              <a:t>carried</a:t>
            </a:r>
            <a:r>
              <a:rPr sz="1600" spc="5" dirty="0">
                <a:solidFill>
                  <a:srgbClr val="920A88"/>
                </a:solidFill>
                <a:latin typeface="Arial"/>
                <a:cs typeface="Arial"/>
              </a:rPr>
              <a:t> </a:t>
            </a:r>
            <a:r>
              <a:rPr sz="1600" spc="-5" dirty="0">
                <a:solidFill>
                  <a:srgbClr val="920A88"/>
                </a:solidFill>
                <a:latin typeface="Arial"/>
                <a:cs typeface="Arial"/>
              </a:rPr>
              <a:t>out by or </a:t>
            </a:r>
            <a:r>
              <a:rPr sz="1600" dirty="0">
                <a:solidFill>
                  <a:srgbClr val="920A88"/>
                </a:solidFill>
                <a:latin typeface="Arial"/>
                <a:cs typeface="Arial"/>
              </a:rPr>
              <a:t> </a:t>
            </a:r>
            <a:r>
              <a:rPr sz="1600" spc="-5" dirty="0">
                <a:solidFill>
                  <a:srgbClr val="920A88"/>
                </a:solidFill>
                <a:latin typeface="Arial"/>
                <a:cs typeface="Arial"/>
              </a:rPr>
              <a:t>enforced</a:t>
            </a:r>
            <a:r>
              <a:rPr sz="1600" spc="10" dirty="0">
                <a:solidFill>
                  <a:srgbClr val="920A88"/>
                </a:solidFill>
                <a:latin typeface="Arial"/>
                <a:cs typeface="Arial"/>
              </a:rPr>
              <a:t> </a:t>
            </a:r>
            <a:r>
              <a:rPr sz="1600" spc="-5" dirty="0">
                <a:solidFill>
                  <a:srgbClr val="920A88"/>
                </a:solidFill>
                <a:latin typeface="Arial"/>
                <a:cs typeface="Arial"/>
              </a:rPr>
              <a:t>against the</a:t>
            </a:r>
            <a:r>
              <a:rPr sz="1600" dirty="0">
                <a:solidFill>
                  <a:srgbClr val="920A88"/>
                </a:solidFill>
                <a:latin typeface="Arial"/>
                <a:cs typeface="Arial"/>
              </a:rPr>
              <a:t> </a:t>
            </a:r>
            <a:r>
              <a:rPr sz="1600" spc="-5" dirty="0">
                <a:solidFill>
                  <a:srgbClr val="920A88"/>
                </a:solidFill>
                <a:latin typeface="Arial"/>
                <a:cs typeface="Arial"/>
              </a:rPr>
              <a:t>defendant.</a:t>
            </a:r>
            <a:r>
              <a:rPr sz="1600" spc="20" dirty="0">
                <a:solidFill>
                  <a:srgbClr val="920A88"/>
                </a:solidFill>
                <a:latin typeface="Arial"/>
                <a:cs typeface="Arial"/>
              </a:rPr>
              <a:t> </a:t>
            </a:r>
            <a:r>
              <a:rPr sz="1600" spc="-5" dirty="0">
                <a:solidFill>
                  <a:srgbClr val="920A88"/>
                </a:solidFill>
                <a:latin typeface="Arial"/>
                <a:cs typeface="Arial"/>
              </a:rPr>
              <a:t>It is a mere </a:t>
            </a:r>
            <a:r>
              <a:rPr sz="1600" dirty="0">
                <a:solidFill>
                  <a:srgbClr val="920A88"/>
                </a:solidFill>
                <a:latin typeface="Arial"/>
                <a:cs typeface="Arial"/>
              </a:rPr>
              <a:t> </a:t>
            </a:r>
            <a:r>
              <a:rPr sz="1600" spc="-5" dirty="0">
                <a:solidFill>
                  <a:srgbClr val="920A88"/>
                </a:solidFill>
                <a:latin typeface="Arial"/>
                <a:cs typeface="Arial"/>
              </a:rPr>
              <a:t>declaration of</a:t>
            </a:r>
            <a:r>
              <a:rPr sz="1600" spc="5" dirty="0">
                <a:solidFill>
                  <a:srgbClr val="920A88"/>
                </a:solidFill>
                <a:latin typeface="Arial"/>
                <a:cs typeface="Arial"/>
              </a:rPr>
              <a:t> </a:t>
            </a:r>
            <a:r>
              <a:rPr sz="1600" spc="-5" dirty="0">
                <a:solidFill>
                  <a:srgbClr val="920A88"/>
                </a:solidFill>
                <a:latin typeface="Arial"/>
                <a:cs typeface="Arial"/>
              </a:rPr>
              <a:t>a </a:t>
            </a:r>
            <a:r>
              <a:rPr sz="1600" spc="-15" dirty="0">
                <a:solidFill>
                  <a:srgbClr val="920A88"/>
                </a:solidFill>
                <a:latin typeface="Arial"/>
                <a:cs typeface="Arial"/>
              </a:rPr>
              <a:t>party’s</a:t>
            </a:r>
            <a:r>
              <a:rPr sz="1600" spc="15" dirty="0">
                <a:solidFill>
                  <a:srgbClr val="920A88"/>
                </a:solidFill>
                <a:latin typeface="Arial"/>
                <a:cs typeface="Arial"/>
              </a:rPr>
              <a:t> </a:t>
            </a:r>
            <a:r>
              <a:rPr sz="1600" spc="-5" dirty="0">
                <a:solidFill>
                  <a:srgbClr val="920A88"/>
                </a:solidFill>
                <a:latin typeface="Arial"/>
                <a:cs typeface="Arial"/>
              </a:rPr>
              <a:t>rights</a:t>
            </a:r>
            <a:r>
              <a:rPr sz="1600" spc="5" dirty="0">
                <a:solidFill>
                  <a:srgbClr val="920A88"/>
                </a:solidFill>
                <a:latin typeface="Arial"/>
                <a:cs typeface="Arial"/>
              </a:rPr>
              <a:t> </a:t>
            </a:r>
            <a:r>
              <a:rPr sz="1600" spc="-10" dirty="0">
                <a:solidFill>
                  <a:srgbClr val="920A88"/>
                </a:solidFill>
                <a:latin typeface="Arial"/>
                <a:cs typeface="Arial"/>
              </a:rPr>
              <a:t>with</a:t>
            </a:r>
            <a:r>
              <a:rPr sz="1600" spc="20" dirty="0">
                <a:solidFill>
                  <a:srgbClr val="920A88"/>
                </a:solidFill>
                <a:latin typeface="Arial"/>
                <a:cs typeface="Arial"/>
              </a:rPr>
              <a:t> </a:t>
            </a:r>
            <a:r>
              <a:rPr sz="1600" spc="-5" dirty="0">
                <a:solidFill>
                  <a:srgbClr val="920A88"/>
                </a:solidFill>
                <a:latin typeface="Arial"/>
                <a:cs typeface="Arial"/>
              </a:rPr>
              <a:t>regard</a:t>
            </a:r>
            <a:r>
              <a:rPr sz="1600" spc="5" dirty="0">
                <a:solidFill>
                  <a:srgbClr val="920A88"/>
                </a:solidFill>
                <a:latin typeface="Arial"/>
                <a:cs typeface="Arial"/>
              </a:rPr>
              <a:t> </a:t>
            </a:r>
            <a:r>
              <a:rPr sz="1600" spc="-5" dirty="0">
                <a:solidFill>
                  <a:srgbClr val="920A88"/>
                </a:solidFill>
                <a:latin typeface="Arial"/>
                <a:cs typeface="Arial"/>
              </a:rPr>
              <a:t>to a</a:t>
            </a:r>
            <a:endParaRPr sz="1600">
              <a:latin typeface="Arial"/>
              <a:cs typeface="Arial"/>
            </a:endParaRPr>
          </a:p>
        </p:txBody>
      </p:sp>
      <p:sp>
        <p:nvSpPr>
          <p:cNvPr id="13" name="object 13"/>
          <p:cNvSpPr txBox="1"/>
          <p:nvPr/>
        </p:nvSpPr>
        <p:spPr>
          <a:xfrm>
            <a:off x="6049136" y="2342133"/>
            <a:ext cx="1346200" cy="269240"/>
          </a:xfrm>
          <a:prstGeom prst="rect">
            <a:avLst/>
          </a:prstGeom>
        </p:spPr>
        <p:txBody>
          <a:bodyPr vert="horz" wrap="square" lIns="0" tIns="12065" rIns="0" bIns="0" rtlCol="0">
            <a:spAutoFit/>
          </a:bodyPr>
          <a:lstStyle/>
          <a:p>
            <a:pPr marL="12700">
              <a:lnSpc>
                <a:spcPct val="100000"/>
              </a:lnSpc>
              <a:spcBef>
                <a:spcPts val="95"/>
              </a:spcBef>
            </a:pPr>
            <a:r>
              <a:rPr sz="1600" spc="-5" dirty="0">
                <a:solidFill>
                  <a:srgbClr val="920A88"/>
                </a:solidFill>
                <a:latin typeface="Arial"/>
                <a:cs typeface="Arial"/>
              </a:rPr>
              <a:t>subject</a:t>
            </a:r>
            <a:r>
              <a:rPr sz="1600" spc="-65" dirty="0">
                <a:solidFill>
                  <a:srgbClr val="920A88"/>
                </a:solidFill>
                <a:latin typeface="Arial"/>
                <a:cs typeface="Arial"/>
              </a:rPr>
              <a:t> </a:t>
            </a:r>
            <a:r>
              <a:rPr sz="1600" spc="-15" dirty="0">
                <a:solidFill>
                  <a:srgbClr val="920A88"/>
                </a:solidFill>
                <a:latin typeface="Arial"/>
                <a:cs typeface="Arial"/>
              </a:rPr>
              <a:t>matter.</a:t>
            </a:r>
            <a:endParaRPr sz="1600">
              <a:latin typeface="Arial"/>
              <a:cs typeface="Arial"/>
            </a:endParaRPr>
          </a:p>
        </p:txBody>
      </p:sp>
      <p:grpSp>
        <p:nvGrpSpPr>
          <p:cNvPr id="14" name="object 14"/>
          <p:cNvGrpSpPr/>
          <p:nvPr/>
        </p:nvGrpSpPr>
        <p:grpSpPr>
          <a:xfrm>
            <a:off x="3435096" y="2569451"/>
            <a:ext cx="5104765" cy="1403350"/>
            <a:chOff x="3435096" y="2569451"/>
            <a:chExt cx="5104765" cy="1403350"/>
          </a:xfrm>
        </p:grpSpPr>
        <p:pic>
          <p:nvPicPr>
            <p:cNvPr id="15" name="object 15"/>
            <p:cNvPicPr/>
            <p:nvPr/>
          </p:nvPicPr>
          <p:blipFill>
            <a:blip r:embed="rId7" cstate="print"/>
            <a:stretch>
              <a:fillRect/>
            </a:stretch>
          </p:blipFill>
          <p:spPr>
            <a:xfrm>
              <a:off x="3435096" y="2569451"/>
              <a:ext cx="816114" cy="826782"/>
            </a:xfrm>
            <a:prstGeom prst="rect">
              <a:avLst/>
            </a:prstGeom>
          </p:spPr>
        </p:pic>
        <p:pic>
          <p:nvPicPr>
            <p:cNvPr id="16" name="object 16"/>
            <p:cNvPicPr/>
            <p:nvPr/>
          </p:nvPicPr>
          <p:blipFill>
            <a:blip r:embed="rId8" cstate="print"/>
            <a:stretch>
              <a:fillRect/>
            </a:stretch>
          </p:blipFill>
          <p:spPr>
            <a:xfrm>
              <a:off x="4166616" y="2817863"/>
              <a:ext cx="4373118" cy="1154442"/>
            </a:xfrm>
            <a:prstGeom prst="rect">
              <a:avLst/>
            </a:prstGeom>
          </p:spPr>
        </p:pic>
      </p:grpSp>
      <p:sp>
        <p:nvSpPr>
          <p:cNvPr id="17" name="object 17"/>
          <p:cNvSpPr txBox="1"/>
          <p:nvPr/>
        </p:nvSpPr>
        <p:spPr>
          <a:xfrm>
            <a:off x="4314571" y="3119373"/>
            <a:ext cx="4022725" cy="479425"/>
          </a:xfrm>
          <a:prstGeom prst="rect">
            <a:avLst/>
          </a:prstGeom>
        </p:spPr>
        <p:txBody>
          <a:bodyPr vert="horz" wrap="square" lIns="0" tIns="46355" rIns="0" bIns="0" rtlCol="0">
            <a:spAutoFit/>
          </a:bodyPr>
          <a:lstStyle/>
          <a:p>
            <a:pPr marL="514984" marR="5080" indent="-502920">
              <a:lnSpc>
                <a:spcPts val="1660"/>
              </a:lnSpc>
              <a:spcBef>
                <a:spcPts val="365"/>
              </a:spcBef>
            </a:pPr>
            <a:r>
              <a:rPr sz="1600" spc="-5" dirty="0">
                <a:solidFill>
                  <a:srgbClr val="920A88"/>
                </a:solidFill>
                <a:latin typeface="Arial"/>
                <a:cs typeface="Arial"/>
              </a:rPr>
              <a:t>A declaratory judgment or order may only be </a:t>
            </a:r>
            <a:r>
              <a:rPr sz="1600" spc="-430" dirty="0">
                <a:solidFill>
                  <a:srgbClr val="920A88"/>
                </a:solidFill>
                <a:latin typeface="Arial"/>
                <a:cs typeface="Arial"/>
              </a:rPr>
              <a:t> </a:t>
            </a:r>
            <a:r>
              <a:rPr sz="1600" spc="-5" dirty="0">
                <a:solidFill>
                  <a:srgbClr val="920A88"/>
                </a:solidFill>
                <a:latin typeface="Arial"/>
                <a:cs typeface="Arial"/>
              </a:rPr>
              <a:t>enforced</a:t>
            </a:r>
            <a:r>
              <a:rPr sz="1600" spc="5" dirty="0">
                <a:solidFill>
                  <a:srgbClr val="920A88"/>
                </a:solidFill>
                <a:latin typeface="Arial"/>
                <a:cs typeface="Arial"/>
              </a:rPr>
              <a:t> </a:t>
            </a:r>
            <a:r>
              <a:rPr sz="1600" spc="-5" dirty="0">
                <a:solidFill>
                  <a:srgbClr val="920A88"/>
                </a:solidFill>
                <a:latin typeface="Arial"/>
                <a:cs typeface="Arial"/>
              </a:rPr>
              <a:t>by</a:t>
            </a:r>
            <a:r>
              <a:rPr sz="1600" dirty="0">
                <a:solidFill>
                  <a:srgbClr val="920A88"/>
                </a:solidFill>
                <a:latin typeface="Arial"/>
                <a:cs typeface="Arial"/>
              </a:rPr>
              <a:t> </a:t>
            </a:r>
            <a:r>
              <a:rPr sz="1600" spc="-5" dirty="0">
                <a:solidFill>
                  <a:srgbClr val="920A88"/>
                </a:solidFill>
                <a:latin typeface="Arial"/>
                <a:cs typeface="Arial"/>
              </a:rPr>
              <a:t>a subsequent</a:t>
            </a:r>
            <a:r>
              <a:rPr sz="1600" spc="10" dirty="0">
                <a:solidFill>
                  <a:srgbClr val="920A88"/>
                </a:solidFill>
                <a:latin typeface="Arial"/>
                <a:cs typeface="Arial"/>
              </a:rPr>
              <a:t> </a:t>
            </a:r>
            <a:r>
              <a:rPr sz="1600" spc="-5" dirty="0">
                <a:solidFill>
                  <a:srgbClr val="920A88"/>
                </a:solidFill>
                <a:latin typeface="Arial"/>
                <a:cs typeface="Arial"/>
              </a:rPr>
              <a:t>action.</a:t>
            </a:r>
            <a:endParaRPr sz="1600" dirty="0">
              <a:latin typeface="Arial"/>
              <a:cs typeface="Arial"/>
            </a:endParaRPr>
          </a:p>
        </p:txBody>
      </p:sp>
      <p:grpSp>
        <p:nvGrpSpPr>
          <p:cNvPr id="18" name="object 18"/>
          <p:cNvGrpSpPr/>
          <p:nvPr/>
        </p:nvGrpSpPr>
        <p:grpSpPr>
          <a:xfrm>
            <a:off x="1856232" y="3971544"/>
            <a:ext cx="7206615" cy="1997710"/>
            <a:chOff x="1856232" y="3971544"/>
            <a:chExt cx="7206615" cy="1997710"/>
          </a:xfrm>
        </p:grpSpPr>
        <p:pic>
          <p:nvPicPr>
            <p:cNvPr id="19" name="object 19"/>
            <p:cNvPicPr/>
            <p:nvPr/>
          </p:nvPicPr>
          <p:blipFill>
            <a:blip r:embed="rId9" cstate="print"/>
            <a:stretch>
              <a:fillRect/>
            </a:stretch>
          </p:blipFill>
          <p:spPr>
            <a:xfrm>
              <a:off x="1856232" y="3971544"/>
              <a:ext cx="401586" cy="1419606"/>
            </a:xfrm>
            <a:prstGeom prst="rect">
              <a:avLst/>
            </a:prstGeom>
          </p:spPr>
        </p:pic>
        <p:pic>
          <p:nvPicPr>
            <p:cNvPr id="20" name="object 20"/>
            <p:cNvPicPr/>
            <p:nvPr/>
          </p:nvPicPr>
          <p:blipFill>
            <a:blip r:embed="rId10" cstate="print"/>
            <a:stretch>
              <a:fillRect/>
            </a:stretch>
          </p:blipFill>
          <p:spPr>
            <a:xfrm>
              <a:off x="2196084" y="4815840"/>
              <a:ext cx="1366266" cy="1152906"/>
            </a:xfrm>
            <a:prstGeom prst="rect">
              <a:avLst/>
            </a:prstGeom>
          </p:spPr>
        </p:pic>
        <p:pic>
          <p:nvPicPr>
            <p:cNvPr id="21" name="object 21"/>
            <p:cNvPicPr/>
            <p:nvPr/>
          </p:nvPicPr>
          <p:blipFill>
            <a:blip r:embed="rId11" cstate="print"/>
            <a:stretch>
              <a:fillRect/>
            </a:stretch>
          </p:blipFill>
          <p:spPr>
            <a:xfrm>
              <a:off x="3511296" y="4738103"/>
              <a:ext cx="1204722" cy="648474"/>
            </a:xfrm>
            <a:prstGeom prst="rect">
              <a:avLst/>
            </a:prstGeom>
          </p:spPr>
        </p:pic>
        <p:pic>
          <p:nvPicPr>
            <p:cNvPr id="22" name="object 22"/>
            <p:cNvPicPr/>
            <p:nvPr/>
          </p:nvPicPr>
          <p:blipFill>
            <a:blip r:embed="rId12" cstate="print"/>
            <a:stretch>
              <a:fillRect/>
            </a:stretch>
          </p:blipFill>
          <p:spPr>
            <a:xfrm>
              <a:off x="4600955" y="4099560"/>
              <a:ext cx="4461509" cy="1363217"/>
            </a:xfrm>
            <a:prstGeom prst="rect">
              <a:avLst/>
            </a:prstGeom>
          </p:spPr>
        </p:pic>
      </p:grpSp>
      <p:sp>
        <p:nvSpPr>
          <p:cNvPr id="23" name="object 23"/>
          <p:cNvSpPr txBox="1"/>
          <p:nvPr/>
        </p:nvSpPr>
        <p:spPr>
          <a:xfrm>
            <a:off x="4748021" y="4186809"/>
            <a:ext cx="4111625" cy="1110615"/>
          </a:xfrm>
          <a:prstGeom prst="rect">
            <a:avLst/>
          </a:prstGeom>
        </p:spPr>
        <p:txBody>
          <a:bodyPr vert="horz" wrap="square" lIns="0" tIns="45719" rIns="0" bIns="0" rtlCol="0">
            <a:spAutoFit/>
          </a:bodyPr>
          <a:lstStyle/>
          <a:p>
            <a:pPr marL="12700" marR="5080" algn="ctr">
              <a:lnSpc>
                <a:spcPct val="86300"/>
              </a:lnSpc>
              <a:spcBef>
                <a:spcPts val="359"/>
              </a:spcBef>
            </a:pPr>
            <a:r>
              <a:rPr sz="1600" spc="-5" dirty="0">
                <a:solidFill>
                  <a:srgbClr val="920A88"/>
                </a:solidFill>
                <a:latin typeface="Arial"/>
                <a:cs typeface="Arial"/>
              </a:rPr>
              <a:t>Does</a:t>
            </a:r>
            <a:r>
              <a:rPr sz="1600" dirty="0">
                <a:solidFill>
                  <a:srgbClr val="920A88"/>
                </a:solidFill>
                <a:latin typeface="Arial"/>
                <a:cs typeface="Arial"/>
              </a:rPr>
              <a:t> </a:t>
            </a:r>
            <a:r>
              <a:rPr sz="1600" spc="-5" dirty="0">
                <a:solidFill>
                  <a:srgbClr val="920A88"/>
                </a:solidFill>
                <a:latin typeface="Arial"/>
                <a:cs typeface="Arial"/>
              </a:rPr>
              <a:t>not</a:t>
            </a:r>
            <a:r>
              <a:rPr sz="1600" spc="15" dirty="0">
                <a:solidFill>
                  <a:srgbClr val="920A88"/>
                </a:solidFill>
                <a:latin typeface="Arial"/>
                <a:cs typeface="Arial"/>
              </a:rPr>
              <a:t> </a:t>
            </a:r>
            <a:r>
              <a:rPr sz="1600" spc="-5" dirty="0">
                <a:solidFill>
                  <a:srgbClr val="920A88"/>
                </a:solidFill>
                <a:latin typeface="Arial"/>
                <a:cs typeface="Arial"/>
              </a:rPr>
              <a:t>only</a:t>
            </a:r>
            <a:r>
              <a:rPr sz="1600" spc="-10" dirty="0">
                <a:solidFill>
                  <a:srgbClr val="920A88"/>
                </a:solidFill>
                <a:latin typeface="Arial"/>
                <a:cs typeface="Arial"/>
              </a:rPr>
              <a:t> </a:t>
            </a:r>
            <a:r>
              <a:rPr sz="1600" spc="-5" dirty="0">
                <a:solidFill>
                  <a:srgbClr val="920A88"/>
                </a:solidFill>
                <a:latin typeface="Arial"/>
                <a:cs typeface="Arial"/>
              </a:rPr>
              <a:t>declare</a:t>
            </a:r>
            <a:r>
              <a:rPr sz="1600" spc="10" dirty="0">
                <a:solidFill>
                  <a:srgbClr val="920A88"/>
                </a:solidFill>
                <a:latin typeface="Arial"/>
                <a:cs typeface="Arial"/>
              </a:rPr>
              <a:t> </a:t>
            </a:r>
            <a:r>
              <a:rPr sz="1600" spc="-5" dirty="0">
                <a:solidFill>
                  <a:srgbClr val="920A88"/>
                </a:solidFill>
                <a:latin typeface="Arial"/>
                <a:cs typeface="Arial"/>
              </a:rPr>
              <a:t>the rights</a:t>
            </a:r>
            <a:r>
              <a:rPr sz="1600" spc="5" dirty="0">
                <a:solidFill>
                  <a:srgbClr val="920A88"/>
                </a:solidFill>
                <a:latin typeface="Arial"/>
                <a:cs typeface="Arial"/>
              </a:rPr>
              <a:t> </a:t>
            </a:r>
            <a:r>
              <a:rPr sz="1600" spc="-5" dirty="0">
                <a:solidFill>
                  <a:srgbClr val="920A88"/>
                </a:solidFill>
                <a:latin typeface="Arial"/>
                <a:cs typeface="Arial"/>
              </a:rPr>
              <a:t>of</a:t>
            </a:r>
            <a:r>
              <a:rPr sz="1600" spc="15" dirty="0">
                <a:solidFill>
                  <a:srgbClr val="920A88"/>
                </a:solidFill>
                <a:latin typeface="Arial"/>
                <a:cs typeface="Arial"/>
              </a:rPr>
              <a:t> </a:t>
            </a:r>
            <a:r>
              <a:rPr sz="1600" spc="-5" dirty="0">
                <a:solidFill>
                  <a:srgbClr val="920A88"/>
                </a:solidFill>
                <a:latin typeface="Arial"/>
                <a:cs typeface="Arial"/>
              </a:rPr>
              <a:t>the parties </a:t>
            </a:r>
            <a:r>
              <a:rPr sz="1600" spc="-430" dirty="0">
                <a:solidFill>
                  <a:srgbClr val="920A88"/>
                </a:solidFill>
                <a:latin typeface="Arial"/>
                <a:cs typeface="Arial"/>
              </a:rPr>
              <a:t> </a:t>
            </a:r>
            <a:r>
              <a:rPr sz="1600" spc="-5" dirty="0">
                <a:solidFill>
                  <a:srgbClr val="920A88"/>
                </a:solidFill>
                <a:latin typeface="Arial"/>
                <a:cs typeface="Arial"/>
              </a:rPr>
              <a:t>but also</a:t>
            </a:r>
            <a:r>
              <a:rPr sz="1600" dirty="0">
                <a:solidFill>
                  <a:srgbClr val="920A88"/>
                </a:solidFill>
                <a:latin typeface="Arial"/>
                <a:cs typeface="Arial"/>
              </a:rPr>
              <a:t> </a:t>
            </a:r>
            <a:r>
              <a:rPr sz="1600" spc="-5" dirty="0">
                <a:solidFill>
                  <a:srgbClr val="920A88"/>
                </a:solidFill>
                <a:latin typeface="Arial"/>
                <a:cs typeface="Arial"/>
              </a:rPr>
              <a:t>proceed</a:t>
            </a:r>
            <a:r>
              <a:rPr sz="1600" spc="10" dirty="0">
                <a:solidFill>
                  <a:srgbClr val="920A88"/>
                </a:solidFill>
                <a:latin typeface="Arial"/>
                <a:cs typeface="Arial"/>
              </a:rPr>
              <a:t> </a:t>
            </a:r>
            <a:r>
              <a:rPr sz="1600" spc="-5" dirty="0">
                <a:solidFill>
                  <a:srgbClr val="920A88"/>
                </a:solidFill>
                <a:latin typeface="Arial"/>
                <a:cs typeface="Arial"/>
              </a:rPr>
              <a:t>to</a:t>
            </a:r>
            <a:r>
              <a:rPr sz="1600" dirty="0">
                <a:solidFill>
                  <a:srgbClr val="920A88"/>
                </a:solidFill>
                <a:latin typeface="Arial"/>
                <a:cs typeface="Arial"/>
              </a:rPr>
              <a:t> </a:t>
            </a:r>
            <a:r>
              <a:rPr sz="1600" spc="-5" dirty="0">
                <a:solidFill>
                  <a:srgbClr val="920A88"/>
                </a:solidFill>
                <a:latin typeface="Arial"/>
                <a:cs typeface="Arial"/>
              </a:rPr>
              <a:t>direct the</a:t>
            </a:r>
            <a:r>
              <a:rPr sz="1600" spc="15" dirty="0">
                <a:solidFill>
                  <a:srgbClr val="920A88"/>
                </a:solidFill>
                <a:latin typeface="Arial"/>
                <a:cs typeface="Arial"/>
              </a:rPr>
              <a:t> </a:t>
            </a:r>
            <a:r>
              <a:rPr sz="1600" spc="-5" dirty="0">
                <a:solidFill>
                  <a:srgbClr val="920A88"/>
                </a:solidFill>
                <a:latin typeface="Arial"/>
                <a:cs typeface="Arial"/>
              </a:rPr>
              <a:t>unsuccessful </a:t>
            </a:r>
            <a:r>
              <a:rPr sz="1600" dirty="0">
                <a:solidFill>
                  <a:srgbClr val="920A88"/>
                </a:solidFill>
                <a:latin typeface="Arial"/>
                <a:cs typeface="Arial"/>
              </a:rPr>
              <a:t> </a:t>
            </a:r>
            <a:r>
              <a:rPr sz="1600" spc="-5" dirty="0">
                <a:solidFill>
                  <a:srgbClr val="920A88"/>
                </a:solidFill>
                <a:latin typeface="Arial"/>
                <a:cs typeface="Arial"/>
              </a:rPr>
              <a:t>party to</a:t>
            </a:r>
            <a:r>
              <a:rPr sz="1600" spc="10" dirty="0">
                <a:solidFill>
                  <a:srgbClr val="920A88"/>
                </a:solidFill>
                <a:latin typeface="Arial"/>
                <a:cs typeface="Arial"/>
              </a:rPr>
              <a:t> </a:t>
            </a:r>
            <a:r>
              <a:rPr sz="1600" spc="-5" dirty="0">
                <a:solidFill>
                  <a:srgbClr val="920A88"/>
                </a:solidFill>
                <a:latin typeface="Arial"/>
                <a:cs typeface="Arial"/>
              </a:rPr>
              <a:t>perform</a:t>
            </a:r>
            <a:r>
              <a:rPr sz="1600" spc="5" dirty="0">
                <a:solidFill>
                  <a:srgbClr val="920A88"/>
                </a:solidFill>
                <a:latin typeface="Arial"/>
                <a:cs typeface="Arial"/>
              </a:rPr>
              <a:t> </a:t>
            </a:r>
            <a:r>
              <a:rPr sz="1600" spc="-5" dirty="0">
                <a:solidFill>
                  <a:srgbClr val="920A88"/>
                </a:solidFill>
                <a:latin typeface="Arial"/>
                <a:cs typeface="Arial"/>
              </a:rPr>
              <a:t>an</a:t>
            </a:r>
            <a:r>
              <a:rPr sz="1600" spc="5" dirty="0">
                <a:solidFill>
                  <a:srgbClr val="920A88"/>
                </a:solidFill>
                <a:latin typeface="Arial"/>
                <a:cs typeface="Arial"/>
              </a:rPr>
              <a:t> </a:t>
            </a:r>
            <a:r>
              <a:rPr sz="1600" spc="-5" dirty="0">
                <a:solidFill>
                  <a:srgbClr val="920A88"/>
                </a:solidFill>
                <a:latin typeface="Arial"/>
                <a:cs typeface="Arial"/>
              </a:rPr>
              <a:t>act namely;</a:t>
            </a:r>
            <a:r>
              <a:rPr sz="1600" spc="20" dirty="0">
                <a:solidFill>
                  <a:srgbClr val="920A88"/>
                </a:solidFill>
                <a:latin typeface="Arial"/>
                <a:cs typeface="Arial"/>
              </a:rPr>
              <a:t> </a:t>
            </a:r>
            <a:r>
              <a:rPr sz="1600" spc="-5" dirty="0">
                <a:solidFill>
                  <a:srgbClr val="920A88"/>
                </a:solidFill>
                <a:latin typeface="Arial"/>
                <a:cs typeface="Arial"/>
              </a:rPr>
              <a:t>to</a:t>
            </a:r>
            <a:r>
              <a:rPr sz="1600" spc="-10" dirty="0">
                <a:solidFill>
                  <a:srgbClr val="920A88"/>
                </a:solidFill>
                <a:latin typeface="Arial"/>
                <a:cs typeface="Arial"/>
              </a:rPr>
              <a:t> </a:t>
            </a:r>
            <a:r>
              <a:rPr sz="1600" spc="-5" dirty="0">
                <a:solidFill>
                  <a:srgbClr val="920A88"/>
                </a:solidFill>
                <a:latin typeface="Arial"/>
                <a:cs typeface="Arial"/>
              </a:rPr>
              <a:t>pay </a:t>
            </a:r>
            <a:r>
              <a:rPr sz="1600" dirty="0">
                <a:solidFill>
                  <a:srgbClr val="920A88"/>
                </a:solidFill>
                <a:latin typeface="Arial"/>
                <a:cs typeface="Arial"/>
              </a:rPr>
              <a:t> </a:t>
            </a:r>
            <a:r>
              <a:rPr sz="1600" spc="-5" dirty="0">
                <a:solidFill>
                  <a:srgbClr val="920A88"/>
                </a:solidFill>
                <a:latin typeface="Arial"/>
                <a:cs typeface="Arial"/>
              </a:rPr>
              <a:t>damages</a:t>
            </a:r>
            <a:r>
              <a:rPr sz="1600" spc="10" dirty="0">
                <a:solidFill>
                  <a:srgbClr val="920A88"/>
                </a:solidFill>
                <a:latin typeface="Arial"/>
                <a:cs typeface="Arial"/>
              </a:rPr>
              <a:t> </a:t>
            </a:r>
            <a:r>
              <a:rPr sz="1600" spc="-5" dirty="0">
                <a:solidFill>
                  <a:srgbClr val="920A88"/>
                </a:solidFill>
                <a:latin typeface="Arial"/>
                <a:cs typeface="Arial"/>
              </a:rPr>
              <a:t>or refrain</a:t>
            </a:r>
            <a:r>
              <a:rPr sz="1600" spc="5" dirty="0">
                <a:solidFill>
                  <a:srgbClr val="920A88"/>
                </a:solidFill>
                <a:latin typeface="Arial"/>
                <a:cs typeface="Arial"/>
              </a:rPr>
              <a:t> </a:t>
            </a:r>
            <a:r>
              <a:rPr sz="1600" spc="-5" dirty="0">
                <a:solidFill>
                  <a:srgbClr val="920A88"/>
                </a:solidFill>
                <a:latin typeface="Arial"/>
                <a:cs typeface="Arial"/>
              </a:rPr>
              <a:t>from</a:t>
            </a:r>
            <a:r>
              <a:rPr sz="1600" spc="15" dirty="0">
                <a:solidFill>
                  <a:srgbClr val="920A88"/>
                </a:solidFill>
                <a:latin typeface="Arial"/>
                <a:cs typeface="Arial"/>
              </a:rPr>
              <a:t> </a:t>
            </a:r>
            <a:r>
              <a:rPr sz="1600" spc="-5" dirty="0">
                <a:solidFill>
                  <a:srgbClr val="920A88"/>
                </a:solidFill>
                <a:latin typeface="Arial"/>
                <a:cs typeface="Arial"/>
              </a:rPr>
              <a:t>interfering</a:t>
            </a:r>
            <a:r>
              <a:rPr sz="1600" spc="5" dirty="0">
                <a:solidFill>
                  <a:srgbClr val="920A88"/>
                </a:solidFill>
                <a:latin typeface="Arial"/>
                <a:cs typeface="Arial"/>
              </a:rPr>
              <a:t> </a:t>
            </a:r>
            <a:r>
              <a:rPr sz="1600" spc="-5" dirty="0">
                <a:solidFill>
                  <a:srgbClr val="920A88"/>
                </a:solidFill>
                <a:latin typeface="Arial"/>
                <a:cs typeface="Arial"/>
              </a:rPr>
              <a:t>with</a:t>
            </a:r>
            <a:r>
              <a:rPr sz="1600" spc="5" dirty="0">
                <a:solidFill>
                  <a:srgbClr val="920A88"/>
                </a:solidFill>
                <a:latin typeface="Arial"/>
                <a:cs typeface="Arial"/>
              </a:rPr>
              <a:t> </a:t>
            </a:r>
            <a:r>
              <a:rPr sz="1600" spc="-5" dirty="0">
                <a:solidFill>
                  <a:srgbClr val="920A88"/>
                </a:solidFill>
                <a:latin typeface="Arial"/>
                <a:cs typeface="Arial"/>
              </a:rPr>
              <a:t>the </a:t>
            </a:r>
            <a:r>
              <a:rPr sz="1600" dirty="0">
                <a:solidFill>
                  <a:srgbClr val="920A88"/>
                </a:solidFill>
                <a:latin typeface="Arial"/>
                <a:cs typeface="Arial"/>
              </a:rPr>
              <a:t> </a:t>
            </a:r>
            <a:r>
              <a:rPr sz="1600" spc="-5" dirty="0">
                <a:solidFill>
                  <a:srgbClr val="920A88"/>
                </a:solidFill>
                <a:latin typeface="Arial"/>
                <a:cs typeface="Arial"/>
              </a:rPr>
              <a:t>successful</a:t>
            </a:r>
            <a:r>
              <a:rPr sz="1600" spc="-15" dirty="0">
                <a:solidFill>
                  <a:srgbClr val="920A88"/>
                </a:solidFill>
                <a:latin typeface="Arial"/>
                <a:cs typeface="Arial"/>
              </a:rPr>
              <a:t> party’s</a:t>
            </a:r>
            <a:r>
              <a:rPr sz="1600" spc="15" dirty="0">
                <a:solidFill>
                  <a:srgbClr val="920A88"/>
                </a:solidFill>
                <a:latin typeface="Arial"/>
                <a:cs typeface="Arial"/>
              </a:rPr>
              <a:t> </a:t>
            </a:r>
            <a:r>
              <a:rPr sz="1600" spc="-5" dirty="0">
                <a:solidFill>
                  <a:srgbClr val="920A88"/>
                </a:solidFill>
                <a:latin typeface="Arial"/>
                <a:cs typeface="Arial"/>
              </a:rPr>
              <a:t>right.</a:t>
            </a:r>
            <a:endParaRPr sz="1600">
              <a:latin typeface="Arial"/>
              <a:cs typeface="Arial"/>
            </a:endParaRPr>
          </a:p>
        </p:txBody>
      </p:sp>
      <p:grpSp>
        <p:nvGrpSpPr>
          <p:cNvPr id="24" name="object 24"/>
          <p:cNvGrpSpPr/>
          <p:nvPr/>
        </p:nvGrpSpPr>
        <p:grpSpPr>
          <a:xfrm>
            <a:off x="3508247" y="5359908"/>
            <a:ext cx="5077460" cy="1325245"/>
            <a:chOff x="3508247" y="5359908"/>
            <a:chExt cx="5077460" cy="1325245"/>
          </a:xfrm>
        </p:grpSpPr>
        <p:pic>
          <p:nvPicPr>
            <p:cNvPr id="25" name="object 25"/>
            <p:cNvPicPr/>
            <p:nvPr/>
          </p:nvPicPr>
          <p:blipFill>
            <a:blip r:embed="rId13" cstate="print"/>
            <a:stretch>
              <a:fillRect/>
            </a:stretch>
          </p:blipFill>
          <p:spPr>
            <a:xfrm>
              <a:off x="3508247" y="5359908"/>
              <a:ext cx="784110" cy="749058"/>
            </a:xfrm>
            <a:prstGeom prst="rect">
              <a:avLst/>
            </a:prstGeom>
          </p:spPr>
        </p:pic>
        <p:pic>
          <p:nvPicPr>
            <p:cNvPr id="26" name="object 26"/>
            <p:cNvPicPr/>
            <p:nvPr/>
          </p:nvPicPr>
          <p:blipFill>
            <a:blip r:embed="rId14" cstate="print"/>
            <a:stretch>
              <a:fillRect/>
            </a:stretch>
          </p:blipFill>
          <p:spPr>
            <a:xfrm>
              <a:off x="4166615" y="5530596"/>
              <a:ext cx="4418838" cy="1154442"/>
            </a:xfrm>
            <a:prstGeom prst="rect">
              <a:avLst/>
            </a:prstGeom>
          </p:spPr>
        </p:pic>
      </p:grpSp>
      <p:sp>
        <p:nvSpPr>
          <p:cNvPr id="27" name="object 27"/>
          <p:cNvSpPr txBox="1"/>
          <p:nvPr/>
        </p:nvSpPr>
        <p:spPr>
          <a:xfrm>
            <a:off x="2418079" y="5221604"/>
            <a:ext cx="5965190" cy="1195705"/>
          </a:xfrm>
          <a:prstGeom prst="rect">
            <a:avLst/>
          </a:prstGeom>
        </p:spPr>
        <p:txBody>
          <a:bodyPr vert="horz" wrap="square" lIns="0" tIns="12065" rIns="0" bIns="0" rtlCol="0">
            <a:spAutoFit/>
          </a:bodyPr>
          <a:lstStyle/>
          <a:p>
            <a:pPr marL="12700">
              <a:lnSpc>
                <a:spcPct val="100000"/>
              </a:lnSpc>
              <a:spcBef>
                <a:spcPts val="95"/>
              </a:spcBef>
            </a:pPr>
            <a:r>
              <a:rPr sz="1600" spc="-5" dirty="0">
                <a:solidFill>
                  <a:srgbClr val="920A88"/>
                </a:solidFill>
                <a:latin typeface="Arial"/>
                <a:cs typeface="Arial"/>
              </a:rPr>
              <a:t>Executory</a:t>
            </a:r>
            <a:endParaRPr sz="1600">
              <a:latin typeface="Arial"/>
              <a:cs typeface="Arial"/>
            </a:endParaRPr>
          </a:p>
          <a:p>
            <a:pPr>
              <a:lnSpc>
                <a:spcPct val="100000"/>
              </a:lnSpc>
              <a:spcBef>
                <a:spcPts val="35"/>
              </a:spcBef>
            </a:pPr>
            <a:endParaRPr sz="2000">
              <a:latin typeface="Arial"/>
              <a:cs typeface="Arial"/>
            </a:endParaRPr>
          </a:p>
          <a:p>
            <a:pPr marL="1908810" marR="5080" algn="ctr">
              <a:lnSpc>
                <a:spcPts val="1660"/>
              </a:lnSpc>
            </a:pPr>
            <a:r>
              <a:rPr sz="1600" spc="-5" dirty="0">
                <a:solidFill>
                  <a:srgbClr val="920A88"/>
                </a:solidFill>
                <a:latin typeface="Arial"/>
                <a:cs typeface="Arial"/>
              </a:rPr>
              <a:t>An</a:t>
            </a:r>
            <a:r>
              <a:rPr sz="1600" dirty="0">
                <a:solidFill>
                  <a:srgbClr val="920A88"/>
                </a:solidFill>
                <a:latin typeface="Arial"/>
                <a:cs typeface="Arial"/>
              </a:rPr>
              <a:t> </a:t>
            </a:r>
            <a:r>
              <a:rPr sz="1600" spc="-5" dirty="0">
                <a:solidFill>
                  <a:srgbClr val="920A88"/>
                </a:solidFill>
                <a:latin typeface="Arial"/>
                <a:cs typeface="Arial"/>
              </a:rPr>
              <a:t>executory</a:t>
            </a:r>
            <a:r>
              <a:rPr sz="1600" spc="15" dirty="0">
                <a:solidFill>
                  <a:srgbClr val="920A88"/>
                </a:solidFill>
                <a:latin typeface="Arial"/>
                <a:cs typeface="Arial"/>
              </a:rPr>
              <a:t> </a:t>
            </a:r>
            <a:r>
              <a:rPr sz="1600" spc="-5" dirty="0">
                <a:solidFill>
                  <a:srgbClr val="920A88"/>
                </a:solidFill>
                <a:latin typeface="Arial"/>
                <a:cs typeface="Arial"/>
              </a:rPr>
              <a:t>judgment</a:t>
            </a:r>
            <a:r>
              <a:rPr sz="1600" spc="10" dirty="0">
                <a:solidFill>
                  <a:srgbClr val="920A88"/>
                </a:solidFill>
                <a:latin typeface="Arial"/>
                <a:cs typeface="Arial"/>
              </a:rPr>
              <a:t> </a:t>
            </a:r>
            <a:r>
              <a:rPr sz="1600" spc="-5" dirty="0">
                <a:solidFill>
                  <a:srgbClr val="920A88"/>
                </a:solidFill>
                <a:latin typeface="Arial"/>
                <a:cs typeface="Arial"/>
              </a:rPr>
              <a:t>or</a:t>
            </a:r>
            <a:r>
              <a:rPr sz="1600" spc="5" dirty="0">
                <a:solidFill>
                  <a:srgbClr val="920A88"/>
                </a:solidFill>
                <a:latin typeface="Arial"/>
                <a:cs typeface="Arial"/>
              </a:rPr>
              <a:t> </a:t>
            </a:r>
            <a:r>
              <a:rPr sz="1600" spc="-5" dirty="0">
                <a:solidFill>
                  <a:srgbClr val="920A88"/>
                </a:solidFill>
                <a:latin typeface="Arial"/>
                <a:cs typeface="Arial"/>
              </a:rPr>
              <a:t>order</a:t>
            </a:r>
            <a:r>
              <a:rPr sz="1600" spc="10" dirty="0">
                <a:solidFill>
                  <a:srgbClr val="920A88"/>
                </a:solidFill>
                <a:latin typeface="Arial"/>
                <a:cs typeface="Arial"/>
              </a:rPr>
              <a:t> </a:t>
            </a:r>
            <a:r>
              <a:rPr sz="1600" spc="-5" dirty="0">
                <a:solidFill>
                  <a:srgbClr val="920A88"/>
                </a:solidFill>
                <a:latin typeface="Arial"/>
                <a:cs typeface="Arial"/>
              </a:rPr>
              <a:t>has</a:t>
            </a:r>
            <a:r>
              <a:rPr sz="1600" spc="5" dirty="0">
                <a:solidFill>
                  <a:srgbClr val="920A88"/>
                </a:solidFill>
                <a:latin typeface="Arial"/>
                <a:cs typeface="Arial"/>
              </a:rPr>
              <a:t> </a:t>
            </a:r>
            <a:r>
              <a:rPr sz="1600" spc="-5" dirty="0">
                <a:solidFill>
                  <a:srgbClr val="920A88"/>
                </a:solidFill>
                <a:latin typeface="Arial"/>
                <a:cs typeface="Arial"/>
              </a:rPr>
              <a:t>coercive </a:t>
            </a:r>
            <a:r>
              <a:rPr sz="1600" spc="-430" dirty="0">
                <a:solidFill>
                  <a:srgbClr val="920A88"/>
                </a:solidFill>
                <a:latin typeface="Arial"/>
                <a:cs typeface="Arial"/>
              </a:rPr>
              <a:t> </a:t>
            </a:r>
            <a:r>
              <a:rPr sz="1600" spc="-5" dirty="0">
                <a:solidFill>
                  <a:srgbClr val="920A88"/>
                </a:solidFill>
                <a:latin typeface="Arial"/>
                <a:cs typeface="Arial"/>
              </a:rPr>
              <a:t>force</a:t>
            </a:r>
            <a:r>
              <a:rPr sz="1600" spc="-10" dirty="0">
                <a:solidFill>
                  <a:srgbClr val="920A88"/>
                </a:solidFill>
                <a:latin typeface="Arial"/>
                <a:cs typeface="Arial"/>
              </a:rPr>
              <a:t> </a:t>
            </a:r>
            <a:r>
              <a:rPr sz="1600" spc="-5" dirty="0">
                <a:solidFill>
                  <a:srgbClr val="920A88"/>
                </a:solidFill>
                <a:latin typeface="Arial"/>
                <a:cs typeface="Arial"/>
              </a:rPr>
              <a:t>and</a:t>
            </a:r>
            <a:r>
              <a:rPr sz="1600" spc="10" dirty="0">
                <a:solidFill>
                  <a:srgbClr val="920A88"/>
                </a:solidFill>
                <a:latin typeface="Arial"/>
                <a:cs typeface="Arial"/>
              </a:rPr>
              <a:t> </a:t>
            </a:r>
            <a:r>
              <a:rPr sz="1600" spc="-5" dirty="0">
                <a:solidFill>
                  <a:srgbClr val="920A88"/>
                </a:solidFill>
                <a:latin typeface="Arial"/>
                <a:cs typeface="Arial"/>
              </a:rPr>
              <a:t>such order</a:t>
            </a:r>
            <a:r>
              <a:rPr sz="1600" spc="5" dirty="0">
                <a:solidFill>
                  <a:srgbClr val="920A88"/>
                </a:solidFill>
                <a:latin typeface="Arial"/>
                <a:cs typeface="Arial"/>
              </a:rPr>
              <a:t> </a:t>
            </a:r>
            <a:r>
              <a:rPr sz="1600" spc="-5" dirty="0">
                <a:solidFill>
                  <a:srgbClr val="920A88"/>
                </a:solidFill>
                <a:latin typeface="Arial"/>
                <a:cs typeface="Arial"/>
              </a:rPr>
              <a:t>is</a:t>
            </a:r>
            <a:r>
              <a:rPr sz="1600" spc="-10" dirty="0">
                <a:solidFill>
                  <a:srgbClr val="920A88"/>
                </a:solidFill>
                <a:latin typeface="Arial"/>
                <a:cs typeface="Arial"/>
              </a:rPr>
              <a:t> </a:t>
            </a:r>
            <a:r>
              <a:rPr sz="1600" spc="-5" dirty="0">
                <a:solidFill>
                  <a:srgbClr val="920A88"/>
                </a:solidFill>
                <a:latin typeface="Arial"/>
                <a:cs typeface="Arial"/>
              </a:rPr>
              <a:t>enforceable</a:t>
            </a:r>
            <a:r>
              <a:rPr sz="1600" spc="10" dirty="0">
                <a:solidFill>
                  <a:srgbClr val="920A88"/>
                </a:solidFill>
                <a:latin typeface="Arial"/>
                <a:cs typeface="Arial"/>
              </a:rPr>
              <a:t> </a:t>
            </a:r>
            <a:r>
              <a:rPr sz="1600" spc="-5" dirty="0">
                <a:solidFill>
                  <a:srgbClr val="920A88"/>
                </a:solidFill>
                <a:latin typeface="Arial"/>
                <a:cs typeface="Arial"/>
              </a:rPr>
              <a:t>by </a:t>
            </a:r>
            <a:r>
              <a:rPr sz="1600" dirty="0">
                <a:solidFill>
                  <a:srgbClr val="920A88"/>
                </a:solidFill>
                <a:latin typeface="Arial"/>
                <a:cs typeface="Arial"/>
              </a:rPr>
              <a:t> </a:t>
            </a:r>
            <a:r>
              <a:rPr sz="1600" spc="-5" dirty="0">
                <a:solidFill>
                  <a:srgbClr val="920A88"/>
                </a:solidFill>
                <a:latin typeface="Arial"/>
                <a:cs typeface="Arial"/>
              </a:rPr>
              <a:t>execution</a:t>
            </a:r>
            <a:r>
              <a:rPr sz="1600" spc="5" dirty="0">
                <a:solidFill>
                  <a:srgbClr val="920A88"/>
                </a:solidFill>
                <a:latin typeface="Arial"/>
                <a:cs typeface="Arial"/>
              </a:rPr>
              <a:t> </a:t>
            </a:r>
            <a:r>
              <a:rPr sz="1600" spc="-5" dirty="0">
                <a:solidFill>
                  <a:srgbClr val="920A88"/>
                </a:solidFill>
                <a:latin typeface="Arial"/>
                <a:cs typeface="Arial"/>
              </a:rPr>
              <a:t>if not complied with.</a:t>
            </a:r>
            <a:endParaRPr sz="1600">
              <a:latin typeface="Arial"/>
              <a:cs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47800" y="304800"/>
            <a:ext cx="7511034" cy="936795"/>
          </a:xfrm>
          <a:prstGeom prst="rect">
            <a:avLst/>
          </a:prstGeom>
        </p:spPr>
        <p:txBody>
          <a:bodyPr vert="horz" wrap="square" lIns="0" tIns="13335" rIns="0" bIns="0" rtlCol="0">
            <a:spAutoFit/>
          </a:bodyPr>
          <a:lstStyle/>
          <a:p>
            <a:pPr marL="12700" marR="5080" algn="just">
              <a:lnSpc>
                <a:spcPct val="100000"/>
              </a:lnSpc>
              <a:spcBef>
                <a:spcPts val="105"/>
              </a:spcBef>
            </a:pPr>
            <a:r>
              <a:rPr sz="3000" b="1" dirty="0"/>
              <a:t>Special</a:t>
            </a:r>
            <a:r>
              <a:rPr sz="3000" b="1" spc="-15" dirty="0"/>
              <a:t> </a:t>
            </a:r>
            <a:r>
              <a:rPr sz="3000" b="1" dirty="0"/>
              <a:t>Provisions</a:t>
            </a:r>
            <a:r>
              <a:rPr sz="3000" b="1" spc="-15" dirty="0"/>
              <a:t> </a:t>
            </a:r>
            <a:r>
              <a:rPr sz="3000" b="1" dirty="0"/>
              <a:t>on</a:t>
            </a:r>
            <a:r>
              <a:rPr lang="en-US" sz="3000" b="1" dirty="0"/>
              <a:t> the Enforcement of</a:t>
            </a:r>
            <a:r>
              <a:rPr sz="3000" b="1" spc="-20" dirty="0"/>
              <a:t> </a:t>
            </a:r>
            <a:r>
              <a:rPr sz="3000" b="1" dirty="0"/>
              <a:t>Judgment</a:t>
            </a:r>
            <a:r>
              <a:rPr lang="en-US" sz="3000" b="1" dirty="0"/>
              <a:t>s</a:t>
            </a:r>
            <a:r>
              <a:rPr sz="3000" b="1" dirty="0"/>
              <a:t> </a:t>
            </a:r>
            <a:r>
              <a:rPr sz="3000" b="1" spc="-1040" dirty="0"/>
              <a:t> </a:t>
            </a:r>
            <a:r>
              <a:rPr sz="3000" b="1" dirty="0"/>
              <a:t>of</a:t>
            </a:r>
            <a:r>
              <a:rPr lang="en-US" sz="3000" b="1" dirty="0"/>
              <a:t> the </a:t>
            </a:r>
            <a:r>
              <a:rPr sz="3000" b="1" spc="-5" dirty="0"/>
              <a:t> Small </a:t>
            </a:r>
            <a:r>
              <a:rPr sz="3000" b="1" dirty="0"/>
              <a:t>Claims</a:t>
            </a:r>
            <a:r>
              <a:rPr sz="3000" b="1" spc="15" dirty="0"/>
              <a:t> </a:t>
            </a:r>
            <a:r>
              <a:rPr sz="3000" b="1" dirty="0"/>
              <a:t>Court</a:t>
            </a:r>
          </a:p>
        </p:txBody>
      </p:sp>
      <p:sp>
        <p:nvSpPr>
          <p:cNvPr id="3" name="object 3"/>
          <p:cNvSpPr txBox="1"/>
          <p:nvPr/>
        </p:nvSpPr>
        <p:spPr>
          <a:xfrm>
            <a:off x="609600" y="1459548"/>
            <a:ext cx="8153400" cy="5246052"/>
          </a:xfrm>
          <a:prstGeom prst="rect">
            <a:avLst/>
          </a:prstGeom>
        </p:spPr>
        <p:txBody>
          <a:bodyPr vert="horz" wrap="square" lIns="0" tIns="68580" rIns="0" bIns="0" rtlCol="0">
            <a:spAutoFit/>
          </a:bodyPr>
          <a:lstStyle/>
          <a:p>
            <a:pPr marL="12065" marR="6985" algn="just">
              <a:lnSpc>
                <a:spcPts val="1820"/>
              </a:lnSpc>
              <a:spcBef>
                <a:spcPts val="540"/>
              </a:spcBef>
              <a:buClr>
                <a:srgbClr val="336666"/>
              </a:buClr>
              <a:buSzPct val="68421"/>
              <a:tabLst>
                <a:tab pos="356235" algn="l"/>
              </a:tabLst>
            </a:pPr>
            <a:endParaRPr sz="2350" b="1" dirty="0">
              <a:latin typeface="Arial"/>
              <a:cs typeface="Arial"/>
            </a:endParaRPr>
          </a:p>
          <a:p>
            <a:pPr marL="355600" marR="5080" indent="-343535" algn="just">
              <a:lnSpc>
                <a:spcPct val="80000"/>
              </a:lnSpc>
              <a:buClr>
                <a:srgbClr val="336666"/>
              </a:buClr>
              <a:buSzPct val="68421"/>
              <a:buFont typeface="Wingdings"/>
              <a:buChar char=""/>
              <a:tabLst>
                <a:tab pos="356235" algn="l"/>
              </a:tabLst>
            </a:pPr>
            <a:r>
              <a:rPr lang="en-GB" sz="2200" spc="-5" dirty="0">
                <a:solidFill>
                  <a:schemeClr val="tx2"/>
                </a:solidFill>
                <a:latin typeface="Arial"/>
                <a:cs typeface="Arial"/>
              </a:rPr>
              <a:t>While </a:t>
            </a:r>
            <a:r>
              <a:rPr sz="2200" b="1" i="1" spc="-5" dirty="0">
                <a:solidFill>
                  <a:schemeClr val="tx2"/>
                </a:solidFill>
                <a:latin typeface="Arial"/>
                <a:cs typeface="Arial"/>
              </a:rPr>
              <a:t>Section </a:t>
            </a:r>
            <a:r>
              <a:rPr sz="2200" b="1" i="1" dirty="0">
                <a:solidFill>
                  <a:schemeClr val="tx2"/>
                </a:solidFill>
                <a:latin typeface="Arial"/>
                <a:cs typeface="Arial"/>
              </a:rPr>
              <a:t>294(1) </a:t>
            </a:r>
            <a:r>
              <a:rPr sz="2200" b="1" i="1" spc="-5" dirty="0">
                <a:solidFill>
                  <a:schemeClr val="tx2"/>
                </a:solidFill>
                <a:latin typeface="Arial"/>
                <a:cs typeface="Arial"/>
              </a:rPr>
              <a:t>of the CFRN</a:t>
            </a:r>
            <a:r>
              <a:rPr lang="en-US" sz="2200" b="1" i="1" spc="-5" dirty="0">
                <a:solidFill>
                  <a:schemeClr val="tx2"/>
                </a:solidFill>
                <a:latin typeface="Arial"/>
                <a:cs typeface="Arial"/>
              </a:rPr>
              <a:t> (as amended</a:t>
            </a:r>
            <a:r>
              <a:rPr lang="en-US" sz="2200" i="1" spc="-5" dirty="0">
                <a:solidFill>
                  <a:schemeClr val="tx2"/>
                </a:solidFill>
                <a:latin typeface="Arial"/>
                <a:cs typeface="Arial"/>
              </a:rPr>
              <a:t>)</a:t>
            </a:r>
            <a:r>
              <a:rPr lang="en-GB" sz="2200" spc="-5" dirty="0">
                <a:solidFill>
                  <a:schemeClr val="tx2"/>
                </a:solidFill>
                <a:latin typeface="Arial"/>
                <a:cs typeface="Arial"/>
              </a:rPr>
              <a:t> </a:t>
            </a:r>
            <a:r>
              <a:rPr lang="en-GB" sz="2200" dirty="0">
                <a:solidFill>
                  <a:schemeClr val="tx2"/>
                </a:solidFill>
                <a:latin typeface="Arial"/>
                <a:cs typeface="Arial"/>
              </a:rPr>
              <a:t>gives</a:t>
            </a:r>
            <a:r>
              <a:rPr sz="2200" dirty="0">
                <a:solidFill>
                  <a:schemeClr val="tx2"/>
                </a:solidFill>
                <a:latin typeface="Arial"/>
                <a:cs typeface="Arial"/>
              </a:rPr>
              <a:t> </a:t>
            </a:r>
            <a:r>
              <a:rPr sz="2200" spc="-5" dirty="0">
                <a:solidFill>
                  <a:schemeClr val="tx2"/>
                </a:solidFill>
                <a:latin typeface="Arial"/>
                <a:cs typeface="Arial"/>
              </a:rPr>
              <a:t>courts </a:t>
            </a:r>
            <a:r>
              <a:rPr lang="en-GB" sz="2200" spc="-5" dirty="0">
                <a:solidFill>
                  <a:schemeClr val="tx2"/>
                </a:solidFill>
                <a:latin typeface="Arial"/>
                <a:cs typeface="Arial"/>
              </a:rPr>
              <a:t>up to 90 days after </a:t>
            </a:r>
            <a:r>
              <a:rPr lang="en-GB" sz="2200" dirty="0">
                <a:solidFill>
                  <a:schemeClr val="tx2"/>
                </a:solidFill>
                <a:latin typeface="Arial"/>
                <a:cs typeface="Arial"/>
              </a:rPr>
              <a:t>the conclusion of evidence </a:t>
            </a:r>
            <a:r>
              <a:rPr lang="en-GB" sz="2200" spc="-515" dirty="0">
                <a:solidFill>
                  <a:schemeClr val="tx2"/>
                </a:solidFill>
                <a:latin typeface="Arial"/>
                <a:cs typeface="Arial"/>
              </a:rPr>
              <a:t> </a:t>
            </a:r>
            <a:r>
              <a:rPr lang="en-GB" sz="2200" spc="-5" dirty="0">
                <a:solidFill>
                  <a:schemeClr val="tx2"/>
                </a:solidFill>
                <a:latin typeface="Arial"/>
                <a:cs typeface="Arial"/>
              </a:rPr>
              <a:t>and</a:t>
            </a:r>
            <a:r>
              <a:rPr lang="en-GB" sz="2200" spc="5" dirty="0">
                <a:solidFill>
                  <a:schemeClr val="tx2"/>
                </a:solidFill>
                <a:latin typeface="Arial"/>
                <a:cs typeface="Arial"/>
              </a:rPr>
              <a:t> </a:t>
            </a:r>
            <a:r>
              <a:rPr lang="en-GB" sz="2200" spc="-5" dirty="0">
                <a:solidFill>
                  <a:schemeClr val="tx2"/>
                </a:solidFill>
                <a:latin typeface="Arial"/>
                <a:cs typeface="Arial"/>
              </a:rPr>
              <a:t>final</a:t>
            </a:r>
            <a:r>
              <a:rPr lang="en-GB" sz="2200" spc="25" dirty="0">
                <a:solidFill>
                  <a:schemeClr val="tx2"/>
                </a:solidFill>
                <a:latin typeface="Arial"/>
                <a:cs typeface="Arial"/>
              </a:rPr>
              <a:t> </a:t>
            </a:r>
            <a:r>
              <a:rPr lang="en-GB" sz="2200" spc="-5" dirty="0">
                <a:solidFill>
                  <a:schemeClr val="tx2"/>
                </a:solidFill>
                <a:latin typeface="Arial"/>
                <a:cs typeface="Arial"/>
              </a:rPr>
              <a:t>addresses </a:t>
            </a:r>
            <a:r>
              <a:rPr sz="2200" spc="-5" dirty="0">
                <a:solidFill>
                  <a:schemeClr val="tx2"/>
                </a:solidFill>
                <a:latin typeface="Arial"/>
                <a:cs typeface="Arial"/>
              </a:rPr>
              <a:t>to </a:t>
            </a:r>
            <a:r>
              <a:rPr sz="2200" dirty="0">
                <a:solidFill>
                  <a:schemeClr val="tx2"/>
                </a:solidFill>
                <a:latin typeface="Arial"/>
                <a:cs typeface="Arial"/>
              </a:rPr>
              <a:t>deliver their </a:t>
            </a:r>
            <a:r>
              <a:rPr sz="2200" spc="5" dirty="0">
                <a:solidFill>
                  <a:schemeClr val="tx2"/>
                </a:solidFill>
                <a:latin typeface="Arial"/>
                <a:cs typeface="Arial"/>
              </a:rPr>
              <a:t> </a:t>
            </a:r>
            <a:r>
              <a:rPr sz="2200" dirty="0">
                <a:solidFill>
                  <a:schemeClr val="tx2"/>
                </a:solidFill>
                <a:latin typeface="Arial"/>
                <a:cs typeface="Arial"/>
              </a:rPr>
              <a:t>decision</a:t>
            </a:r>
            <a:r>
              <a:rPr lang="en-GB" sz="2200" dirty="0">
                <a:solidFill>
                  <a:schemeClr val="tx2"/>
                </a:solidFill>
                <a:latin typeface="Arial"/>
                <a:cs typeface="Arial"/>
              </a:rPr>
              <a:t>s</a:t>
            </a:r>
            <a:r>
              <a:rPr lang="en-GB" sz="2200" spc="-5" dirty="0">
                <a:solidFill>
                  <a:schemeClr val="tx2"/>
                </a:solidFill>
                <a:latin typeface="Arial"/>
                <a:cs typeface="Arial"/>
              </a:rPr>
              <a:t>, </a:t>
            </a:r>
            <a:r>
              <a:rPr lang="en-GB" sz="2200" b="1" i="1" spc="-5" dirty="0">
                <a:solidFill>
                  <a:schemeClr val="tx2"/>
                </a:solidFill>
                <a:latin typeface="Arial"/>
                <a:cs typeface="Arial"/>
              </a:rPr>
              <a:t>Article 12(1) </a:t>
            </a:r>
            <a:r>
              <a:rPr lang="en-GB" sz="2200" spc="-5" dirty="0">
                <a:solidFill>
                  <a:schemeClr val="tx2"/>
                </a:solidFill>
                <a:latin typeface="Arial"/>
                <a:cs typeface="Arial"/>
              </a:rPr>
              <a:t>of the Practice Directions provides that the Magistrate of the </a:t>
            </a:r>
            <a:r>
              <a:rPr lang="en-GB" sz="2200" dirty="0">
                <a:solidFill>
                  <a:schemeClr val="tx2"/>
                </a:solidFill>
                <a:latin typeface="Arial"/>
                <a:cs typeface="Arial"/>
              </a:rPr>
              <a:t>Small Claims </a:t>
            </a:r>
            <a:r>
              <a:rPr lang="en-GB" sz="2200" spc="-5" dirty="0">
                <a:solidFill>
                  <a:schemeClr val="tx2"/>
                </a:solidFill>
                <a:latin typeface="Arial"/>
                <a:cs typeface="Arial"/>
              </a:rPr>
              <a:t>Court shall endeavour to deliver judgments within fourteen</a:t>
            </a:r>
            <a:r>
              <a:rPr lang="en-GB" sz="2200" spc="30" dirty="0">
                <a:solidFill>
                  <a:schemeClr val="tx2"/>
                </a:solidFill>
                <a:latin typeface="Arial"/>
                <a:cs typeface="Arial"/>
              </a:rPr>
              <a:t> </a:t>
            </a:r>
            <a:r>
              <a:rPr lang="en-GB" sz="2200" spc="-5" dirty="0">
                <a:solidFill>
                  <a:schemeClr val="tx2"/>
                </a:solidFill>
                <a:latin typeface="Arial"/>
                <a:cs typeface="Arial"/>
              </a:rPr>
              <a:t>(14)</a:t>
            </a:r>
            <a:r>
              <a:rPr lang="en-GB" sz="2200" spc="15" dirty="0">
                <a:solidFill>
                  <a:schemeClr val="tx2"/>
                </a:solidFill>
                <a:latin typeface="Arial"/>
                <a:cs typeface="Arial"/>
              </a:rPr>
              <a:t> </a:t>
            </a:r>
            <a:r>
              <a:rPr lang="en-GB" sz="2200" spc="-5" dirty="0">
                <a:solidFill>
                  <a:schemeClr val="tx2"/>
                </a:solidFill>
                <a:latin typeface="Arial"/>
                <a:cs typeface="Arial"/>
              </a:rPr>
              <a:t>days</a:t>
            </a:r>
            <a:r>
              <a:rPr lang="en-GB" sz="2200" spc="15" dirty="0">
                <a:solidFill>
                  <a:schemeClr val="tx2"/>
                </a:solidFill>
                <a:latin typeface="Arial"/>
                <a:cs typeface="Arial"/>
              </a:rPr>
              <a:t> </a:t>
            </a:r>
            <a:r>
              <a:rPr lang="en-GB" sz="2200" spc="-5" dirty="0">
                <a:solidFill>
                  <a:schemeClr val="tx2"/>
                </a:solidFill>
                <a:latin typeface="Arial"/>
                <a:cs typeface="Arial"/>
              </a:rPr>
              <a:t>of</a:t>
            </a:r>
            <a:r>
              <a:rPr lang="en-GB" sz="2200" dirty="0">
                <a:solidFill>
                  <a:schemeClr val="tx2"/>
                </a:solidFill>
                <a:latin typeface="Arial"/>
                <a:cs typeface="Arial"/>
              </a:rPr>
              <a:t> </a:t>
            </a:r>
            <a:r>
              <a:rPr lang="en-GB" sz="2200" spc="-5" dirty="0">
                <a:solidFill>
                  <a:schemeClr val="tx2"/>
                </a:solidFill>
                <a:latin typeface="Arial"/>
                <a:cs typeface="Arial"/>
              </a:rPr>
              <a:t>the</a:t>
            </a:r>
            <a:r>
              <a:rPr lang="en-GB" sz="2200" spc="15" dirty="0">
                <a:solidFill>
                  <a:schemeClr val="tx2"/>
                </a:solidFill>
                <a:latin typeface="Arial"/>
                <a:cs typeface="Arial"/>
              </a:rPr>
              <a:t> </a:t>
            </a:r>
            <a:r>
              <a:rPr lang="en-GB" sz="2200" spc="-5" dirty="0">
                <a:solidFill>
                  <a:schemeClr val="tx2"/>
                </a:solidFill>
                <a:latin typeface="Arial"/>
                <a:cs typeface="Arial"/>
              </a:rPr>
              <a:t>completion</a:t>
            </a:r>
            <a:r>
              <a:rPr lang="en-GB" sz="2200" spc="45" dirty="0">
                <a:solidFill>
                  <a:schemeClr val="tx2"/>
                </a:solidFill>
                <a:latin typeface="Arial"/>
                <a:cs typeface="Arial"/>
              </a:rPr>
              <a:t> </a:t>
            </a:r>
            <a:r>
              <a:rPr lang="en-GB" sz="2200" spc="-5" dirty="0">
                <a:solidFill>
                  <a:schemeClr val="tx2"/>
                </a:solidFill>
                <a:latin typeface="Arial"/>
                <a:cs typeface="Arial"/>
              </a:rPr>
              <a:t>of</a:t>
            </a:r>
            <a:r>
              <a:rPr lang="en-GB" sz="2200" spc="10" dirty="0">
                <a:solidFill>
                  <a:schemeClr val="tx2"/>
                </a:solidFill>
                <a:latin typeface="Arial"/>
                <a:cs typeface="Arial"/>
              </a:rPr>
              <a:t> </a:t>
            </a:r>
            <a:r>
              <a:rPr lang="en-GB" sz="2200" spc="-5" dirty="0">
                <a:solidFill>
                  <a:schemeClr val="tx2"/>
                </a:solidFill>
                <a:latin typeface="Arial"/>
                <a:cs typeface="Arial"/>
              </a:rPr>
              <a:t>hearing. </a:t>
            </a:r>
            <a:r>
              <a:rPr lang="en-US" sz="2200" dirty="0">
                <a:solidFill>
                  <a:schemeClr val="tx2"/>
                </a:solidFill>
                <a:latin typeface="Arial"/>
                <a:cs typeface="Arial"/>
              </a:rPr>
              <a:t>The judgment shall  include the Court’s determination of issues raised in any interlocutory application(s) filed by any of the parties </a:t>
            </a:r>
            <a:endParaRPr lang="en-GB" sz="2200" spc="-5" dirty="0">
              <a:solidFill>
                <a:schemeClr val="tx2"/>
              </a:solidFill>
              <a:latin typeface="Arial"/>
              <a:cs typeface="Arial"/>
            </a:endParaRPr>
          </a:p>
          <a:p>
            <a:pPr marL="355600" marR="5080" indent="-343535" algn="just">
              <a:lnSpc>
                <a:spcPct val="80000"/>
              </a:lnSpc>
              <a:buClr>
                <a:srgbClr val="336666"/>
              </a:buClr>
              <a:buSzPct val="68421"/>
              <a:buFont typeface="Wingdings"/>
              <a:buChar char=""/>
              <a:tabLst>
                <a:tab pos="356235" algn="l"/>
              </a:tabLst>
            </a:pPr>
            <a:endParaRPr lang="en-GB" sz="2200" spc="-5" dirty="0">
              <a:solidFill>
                <a:schemeClr val="tx2"/>
              </a:solidFill>
              <a:latin typeface="Arial"/>
              <a:cs typeface="Arial"/>
            </a:endParaRPr>
          </a:p>
          <a:p>
            <a:pPr marL="355600" marR="5080" indent="-343535" algn="just">
              <a:lnSpc>
                <a:spcPct val="80000"/>
              </a:lnSpc>
              <a:buClr>
                <a:srgbClr val="336666"/>
              </a:buClr>
              <a:buSzPct val="68421"/>
              <a:buFont typeface="Wingdings"/>
              <a:buChar char=""/>
              <a:tabLst>
                <a:tab pos="356235" algn="l"/>
              </a:tabLst>
            </a:pPr>
            <a:r>
              <a:rPr lang="en-US" sz="2200" spc="-5" dirty="0">
                <a:solidFill>
                  <a:schemeClr val="tx2"/>
                </a:solidFill>
                <a:latin typeface="Arial"/>
                <a:cs typeface="Arial"/>
              </a:rPr>
              <a:t>T</a:t>
            </a:r>
            <a:r>
              <a:rPr sz="2200" spc="-5" dirty="0">
                <a:solidFill>
                  <a:schemeClr val="tx2"/>
                </a:solidFill>
                <a:latin typeface="Arial"/>
                <a:cs typeface="Arial"/>
              </a:rPr>
              <a:t>he entire </a:t>
            </a:r>
            <a:r>
              <a:rPr sz="2200" dirty="0">
                <a:solidFill>
                  <a:schemeClr val="tx2"/>
                </a:solidFill>
                <a:latin typeface="Arial"/>
                <a:cs typeface="Arial"/>
              </a:rPr>
              <a:t>period </a:t>
            </a:r>
            <a:r>
              <a:rPr sz="2200" spc="-5" dirty="0">
                <a:solidFill>
                  <a:schemeClr val="tx2"/>
                </a:solidFill>
                <a:latin typeface="Arial"/>
                <a:cs typeface="Arial"/>
              </a:rPr>
              <a:t>of </a:t>
            </a:r>
            <a:r>
              <a:rPr sz="2200" dirty="0">
                <a:solidFill>
                  <a:schemeClr val="tx2"/>
                </a:solidFill>
                <a:latin typeface="Arial"/>
                <a:cs typeface="Arial"/>
              </a:rPr>
              <a:t>proceedings </a:t>
            </a:r>
            <a:r>
              <a:rPr sz="2200" spc="-5" dirty="0">
                <a:solidFill>
                  <a:schemeClr val="tx2"/>
                </a:solidFill>
                <a:latin typeface="Arial"/>
                <a:cs typeface="Arial"/>
              </a:rPr>
              <a:t>from </a:t>
            </a:r>
            <a:r>
              <a:rPr sz="2200" dirty="0">
                <a:solidFill>
                  <a:schemeClr val="tx2"/>
                </a:solidFill>
                <a:latin typeface="Arial"/>
                <a:cs typeface="Arial"/>
              </a:rPr>
              <a:t>filing </a:t>
            </a:r>
            <a:r>
              <a:rPr sz="2200" spc="-5" dirty="0">
                <a:solidFill>
                  <a:schemeClr val="tx2"/>
                </a:solidFill>
                <a:latin typeface="Arial"/>
                <a:cs typeface="Arial"/>
              </a:rPr>
              <a:t>till </a:t>
            </a:r>
            <a:r>
              <a:rPr sz="2200" dirty="0">
                <a:solidFill>
                  <a:schemeClr val="tx2"/>
                </a:solidFill>
                <a:latin typeface="Arial"/>
                <a:cs typeface="Arial"/>
              </a:rPr>
              <a:t>judgment s</a:t>
            </a:r>
            <a:r>
              <a:rPr lang="en-US" sz="2200" dirty="0">
                <a:solidFill>
                  <a:schemeClr val="tx2"/>
                </a:solidFill>
                <a:latin typeface="Arial"/>
                <a:cs typeface="Arial"/>
              </a:rPr>
              <a:t>hall </a:t>
            </a:r>
            <a:r>
              <a:rPr sz="2200" spc="-5" dirty="0">
                <a:solidFill>
                  <a:schemeClr val="tx2"/>
                </a:solidFill>
                <a:latin typeface="Arial"/>
                <a:cs typeface="Arial"/>
              </a:rPr>
              <a:t>not </a:t>
            </a:r>
            <a:r>
              <a:rPr sz="2200" dirty="0">
                <a:solidFill>
                  <a:schemeClr val="tx2"/>
                </a:solidFill>
                <a:latin typeface="Arial"/>
                <a:cs typeface="Arial"/>
              </a:rPr>
              <a:t> </a:t>
            </a:r>
            <a:r>
              <a:rPr sz="2200" spc="-5" dirty="0">
                <a:solidFill>
                  <a:schemeClr val="tx2"/>
                </a:solidFill>
                <a:latin typeface="Arial"/>
                <a:cs typeface="Arial"/>
              </a:rPr>
              <a:t>exceed</a:t>
            </a:r>
            <a:r>
              <a:rPr sz="2200" spc="300" dirty="0">
                <a:solidFill>
                  <a:schemeClr val="tx2"/>
                </a:solidFill>
                <a:latin typeface="Arial"/>
                <a:cs typeface="Arial"/>
              </a:rPr>
              <a:t> </a:t>
            </a:r>
            <a:r>
              <a:rPr sz="2200" spc="-5" dirty="0">
                <a:solidFill>
                  <a:schemeClr val="tx2"/>
                </a:solidFill>
                <a:latin typeface="Arial"/>
                <a:cs typeface="Arial"/>
              </a:rPr>
              <a:t>sixty</a:t>
            </a:r>
            <a:r>
              <a:rPr sz="2200" spc="305" dirty="0">
                <a:solidFill>
                  <a:schemeClr val="tx2"/>
                </a:solidFill>
                <a:latin typeface="Arial"/>
                <a:cs typeface="Arial"/>
              </a:rPr>
              <a:t> </a:t>
            </a:r>
            <a:r>
              <a:rPr sz="2200" dirty="0">
                <a:solidFill>
                  <a:schemeClr val="tx2"/>
                </a:solidFill>
                <a:latin typeface="Arial"/>
                <a:cs typeface="Arial"/>
              </a:rPr>
              <a:t>(60)</a:t>
            </a:r>
            <a:r>
              <a:rPr sz="2200" spc="305" dirty="0">
                <a:solidFill>
                  <a:schemeClr val="tx2"/>
                </a:solidFill>
                <a:latin typeface="Arial"/>
                <a:cs typeface="Arial"/>
              </a:rPr>
              <a:t> </a:t>
            </a:r>
            <a:r>
              <a:rPr sz="2200" dirty="0">
                <a:solidFill>
                  <a:schemeClr val="tx2"/>
                </a:solidFill>
                <a:latin typeface="Arial"/>
                <a:cs typeface="Arial"/>
              </a:rPr>
              <a:t>days.</a:t>
            </a:r>
            <a:r>
              <a:rPr sz="2200" spc="300" dirty="0">
                <a:solidFill>
                  <a:schemeClr val="tx2"/>
                </a:solidFill>
                <a:latin typeface="Arial"/>
                <a:cs typeface="Arial"/>
              </a:rPr>
              <a:t> </a:t>
            </a:r>
            <a:r>
              <a:rPr lang="en-US" sz="2200" dirty="0">
                <a:solidFill>
                  <a:schemeClr val="tx2"/>
                </a:solidFill>
                <a:latin typeface="Arial"/>
                <a:cs typeface="Arial"/>
              </a:rPr>
              <a:t>However,</a:t>
            </a:r>
            <a:r>
              <a:rPr sz="2200" spc="305" dirty="0">
                <a:solidFill>
                  <a:schemeClr val="tx2"/>
                </a:solidFill>
                <a:latin typeface="Arial"/>
                <a:cs typeface="Arial"/>
              </a:rPr>
              <a:t> </a:t>
            </a:r>
            <a:r>
              <a:rPr sz="2200" spc="-5" dirty="0">
                <a:solidFill>
                  <a:schemeClr val="tx2"/>
                </a:solidFill>
                <a:latin typeface="Arial"/>
                <a:cs typeface="Arial"/>
              </a:rPr>
              <a:t>the</a:t>
            </a:r>
            <a:r>
              <a:rPr sz="2200" spc="315" dirty="0">
                <a:solidFill>
                  <a:schemeClr val="tx2"/>
                </a:solidFill>
                <a:latin typeface="Arial"/>
                <a:cs typeface="Arial"/>
              </a:rPr>
              <a:t> </a:t>
            </a:r>
            <a:r>
              <a:rPr sz="2200" dirty="0">
                <a:solidFill>
                  <a:schemeClr val="tx2"/>
                </a:solidFill>
                <a:latin typeface="Arial"/>
                <a:cs typeface="Arial"/>
              </a:rPr>
              <a:t>judgment</a:t>
            </a:r>
            <a:r>
              <a:rPr sz="2200" spc="310" dirty="0">
                <a:solidFill>
                  <a:schemeClr val="tx2"/>
                </a:solidFill>
                <a:latin typeface="Arial"/>
                <a:cs typeface="Arial"/>
              </a:rPr>
              <a:t> </a:t>
            </a:r>
            <a:r>
              <a:rPr sz="2200" spc="-5" dirty="0">
                <a:solidFill>
                  <a:schemeClr val="tx2"/>
                </a:solidFill>
                <a:latin typeface="Arial"/>
                <a:cs typeface="Arial"/>
              </a:rPr>
              <a:t>of</a:t>
            </a:r>
            <a:r>
              <a:rPr sz="2200" spc="300" dirty="0">
                <a:solidFill>
                  <a:schemeClr val="tx2"/>
                </a:solidFill>
                <a:latin typeface="Arial"/>
                <a:cs typeface="Arial"/>
              </a:rPr>
              <a:t> </a:t>
            </a:r>
            <a:r>
              <a:rPr sz="2200" spc="-5" dirty="0">
                <a:solidFill>
                  <a:schemeClr val="tx2"/>
                </a:solidFill>
                <a:latin typeface="Arial"/>
                <a:cs typeface="Arial"/>
              </a:rPr>
              <a:t>the</a:t>
            </a:r>
            <a:r>
              <a:rPr sz="2200" spc="320" dirty="0">
                <a:solidFill>
                  <a:schemeClr val="tx2"/>
                </a:solidFill>
                <a:latin typeface="Arial"/>
                <a:cs typeface="Arial"/>
              </a:rPr>
              <a:t> </a:t>
            </a:r>
            <a:r>
              <a:rPr sz="2200" spc="-5" dirty="0">
                <a:solidFill>
                  <a:schemeClr val="tx2"/>
                </a:solidFill>
                <a:latin typeface="Arial"/>
                <a:cs typeface="Arial"/>
              </a:rPr>
              <a:t>court</a:t>
            </a:r>
            <a:r>
              <a:rPr sz="2200" spc="300" dirty="0">
                <a:solidFill>
                  <a:schemeClr val="tx2"/>
                </a:solidFill>
                <a:latin typeface="Arial"/>
                <a:cs typeface="Arial"/>
              </a:rPr>
              <a:t> </a:t>
            </a:r>
            <a:r>
              <a:rPr sz="2200" dirty="0">
                <a:solidFill>
                  <a:schemeClr val="tx2"/>
                </a:solidFill>
                <a:latin typeface="Arial"/>
                <a:cs typeface="Arial"/>
              </a:rPr>
              <a:t>shall </a:t>
            </a:r>
            <a:r>
              <a:rPr sz="2200" spc="-515" dirty="0">
                <a:solidFill>
                  <a:schemeClr val="tx2"/>
                </a:solidFill>
                <a:latin typeface="Arial"/>
                <a:cs typeface="Arial"/>
              </a:rPr>
              <a:t> </a:t>
            </a:r>
            <a:r>
              <a:rPr sz="2200" spc="-5" dirty="0">
                <a:solidFill>
                  <a:schemeClr val="tx2"/>
                </a:solidFill>
                <a:latin typeface="Arial"/>
                <a:cs typeface="Arial"/>
              </a:rPr>
              <a:t>not</a:t>
            </a:r>
            <a:r>
              <a:rPr sz="2200" spc="490" dirty="0">
                <a:solidFill>
                  <a:schemeClr val="tx2"/>
                </a:solidFill>
                <a:latin typeface="Arial"/>
                <a:cs typeface="Arial"/>
              </a:rPr>
              <a:t> </a:t>
            </a:r>
            <a:r>
              <a:rPr sz="2200" dirty="0">
                <a:solidFill>
                  <a:schemeClr val="tx2"/>
                </a:solidFill>
                <a:latin typeface="Arial"/>
                <a:cs typeface="Arial"/>
              </a:rPr>
              <a:t>be</a:t>
            </a:r>
            <a:r>
              <a:rPr sz="2200" spc="495" dirty="0">
                <a:solidFill>
                  <a:schemeClr val="tx2"/>
                </a:solidFill>
                <a:latin typeface="Arial"/>
                <a:cs typeface="Arial"/>
              </a:rPr>
              <a:t> </a:t>
            </a:r>
            <a:r>
              <a:rPr sz="2200" dirty="0">
                <a:solidFill>
                  <a:schemeClr val="tx2"/>
                </a:solidFill>
                <a:latin typeface="Arial"/>
                <a:cs typeface="Arial"/>
              </a:rPr>
              <a:t>invalid</a:t>
            </a:r>
            <a:r>
              <a:rPr sz="2200" spc="509" dirty="0">
                <a:solidFill>
                  <a:schemeClr val="tx2"/>
                </a:solidFill>
                <a:latin typeface="Arial"/>
                <a:cs typeface="Arial"/>
              </a:rPr>
              <a:t> </a:t>
            </a:r>
            <a:r>
              <a:rPr sz="2200" spc="-5" dirty="0">
                <a:solidFill>
                  <a:schemeClr val="tx2"/>
                </a:solidFill>
                <a:latin typeface="Arial"/>
                <a:cs typeface="Arial"/>
              </a:rPr>
              <a:t>by</a:t>
            </a:r>
            <a:r>
              <a:rPr sz="2200" spc="495" dirty="0">
                <a:solidFill>
                  <a:schemeClr val="tx2"/>
                </a:solidFill>
                <a:latin typeface="Arial"/>
                <a:cs typeface="Arial"/>
              </a:rPr>
              <a:t> </a:t>
            </a:r>
            <a:r>
              <a:rPr sz="2200" spc="-5" dirty="0">
                <a:solidFill>
                  <a:schemeClr val="tx2"/>
                </a:solidFill>
                <a:latin typeface="Arial"/>
                <a:cs typeface="Arial"/>
              </a:rPr>
              <a:t>reason</a:t>
            </a:r>
            <a:r>
              <a:rPr sz="2200" spc="515" dirty="0">
                <a:solidFill>
                  <a:schemeClr val="tx2"/>
                </a:solidFill>
                <a:latin typeface="Arial"/>
                <a:cs typeface="Arial"/>
              </a:rPr>
              <a:t> </a:t>
            </a:r>
            <a:r>
              <a:rPr sz="2200" dirty="0">
                <a:solidFill>
                  <a:schemeClr val="tx2"/>
                </a:solidFill>
                <a:latin typeface="Arial"/>
                <a:cs typeface="Arial"/>
              </a:rPr>
              <a:t>of</a:t>
            </a:r>
            <a:r>
              <a:rPr sz="2200" spc="495" dirty="0">
                <a:solidFill>
                  <a:schemeClr val="tx2"/>
                </a:solidFill>
                <a:latin typeface="Arial"/>
                <a:cs typeface="Arial"/>
              </a:rPr>
              <a:t> </a:t>
            </a:r>
            <a:r>
              <a:rPr sz="2200" spc="-5" dirty="0">
                <a:solidFill>
                  <a:schemeClr val="tx2"/>
                </a:solidFill>
                <a:latin typeface="Arial"/>
                <a:cs typeface="Arial"/>
              </a:rPr>
              <a:t>the</a:t>
            </a:r>
            <a:r>
              <a:rPr sz="2200" spc="495" dirty="0">
                <a:solidFill>
                  <a:schemeClr val="tx2"/>
                </a:solidFill>
                <a:latin typeface="Arial"/>
                <a:cs typeface="Arial"/>
              </a:rPr>
              <a:t> </a:t>
            </a:r>
            <a:r>
              <a:rPr sz="2200" dirty="0">
                <a:solidFill>
                  <a:schemeClr val="tx2"/>
                </a:solidFill>
                <a:latin typeface="Arial"/>
                <a:cs typeface="Arial"/>
              </a:rPr>
              <a:t>entire</a:t>
            </a:r>
            <a:r>
              <a:rPr sz="2200" spc="495" dirty="0">
                <a:solidFill>
                  <a:schemeClr val="tx2"/>
                </a:solidFill>
                <a:latin typeface="Arial"/>
                <a:cs typeface="Arial"/>
              </a:rPr>
              <a:t> </a:t>
            </a:r>
            <a:r>
              <a:rPr sz="2200" dirty="0">
                <a:solidFill>
                  <a:schemeClr val="tx2"/>
                </a:solidFill>
                <a:latin typeface="Arial"/>
                <a:cs typeface="Arial"/>
              </a:rPr>
              <a:t>proceedings</a:t>
            </a:r>
            <a:r>
              <a:rPr sz="2200" spc="505" dirty="0">
                <a:solidFill>
                  <a:schemeClr val="tx2"/>
                </a:solidFill>
                <a:latin typeface="Arial"/>
                <a:cs typeface="Arial"/>
              </a:rPr>
              <a:t> </a:t>
            </a:r>
            <a:r>
              <a:rPr sz="2200" spc="-5" dirty="0">
                <a:solidFill>
                  <a:schemeClr val="tx2"/>
                </a:solidFill>
                <a:latin typeface="Arial"/>
                <a:cs typeface="Arial"/>
              </a:rPr>
              <a:t>of</a:t>
            </a:r>
            <a:r>
              <a:rPr sz="2200" spc="509" dirty="0">
                <a:solidFill>
                  <a:schemeClr val="tx2"/>
                </a:solidFill>
                <a:latin typeface="Arial"/>
                <a:cs typeface="Arial"/>
              </a:rPr>
              <a:t> </a:t>
            </a:r>
            <a:r>
              <a:rPr sz="2200" spc="-5" dirty="0">
                <a:solidFill>
                  <a:schemeClr val="tx2"/>
                </a:solidFill>
                <a:latin typeface="Arial"/>
                <a:cs typeface="Arial"/>
              </a:rPr>
              <a:t>the</a:t>
            </a:r>
            <a:r>
              <a:rPr sz="2200" spc="495" dirty="0">
                <a:solidFill>
                  <a:schemeClr val="tx2"/>
                </a:solidFill>
                <a:latin typeface="Arial"/>
                <a:cs typeface="Arial"/>
              </a:rPr>
              <a:t> </a:t>
            </a:r>
            <a:r>
              <a:rPr sz="2200" spc="-5" dirty="0">
                <a:solidFill>
                  <a:schemeClr val="tx2"/>
                </a:solidFill>
                <a:latin typeface="Arial"/>
                <a:cs typeface="Arial"/>
              </a:rPr>
              <a:t>court </a:t>
            </a:r>
            <a:r>
              <a:rPr sz="2200" spc="-515" dirty="0">
                <a:solidFill>
                  <a:schemeClr val="tx2"/>
                </a:solidFill>
                <a:latin typeface="Arial"/>
                <a:cs typeface="Arial"/>
              </a:rPr>
              <a:t> </a:t>
            </a:r>
            <a:r>
              <a:rPr sz="2200" spc="-5" dirty="0">
                <a:solidFill>
                  <a:schemeClr val="tx2"/>
                </a:solidFill>
                <a:latin typeface="Arial"/>
                <a:cs typeface="Arial"/>
              </a:rPr>
              <a:t>having</a:t>
            </a:r>
            <a:r>
              <a:rPr sz="2200" spc="25" dirty="0">
                <a:solidFill>
                  <a:schemeClr val="tx2"/>
                </a:solidFill>
                <a:latin typeface="Arial"/>
                <a:cs typeface="Arial"/>
              </a:rPr>
              <a:t> </a:t>
            </a:r>
            <a:r>
              <a:rPr sz="2200" spc="-5" dirty="0">
                <a:solidFill>
                  <a:schemeClr val="tx2"/>
                </a:solidFill>
                <a:latin typeface="Arial"/>
                <a:cs typeface="Arial"/>
              </a:rPr>
              <a:t>exceeded</a:t>
            </a:r>
            <a:r>
              <a:rPr sz="2200" spc="60" dirty="0">
                <a:solidFill>
                  <a:schemeClr val="tx2"/>
                </a:solidFill>
                <a:latin typeface="Arial"/>
                <a:cs typeface="Arial"/>
              </a:rPr>
              <a:t> </a:t>
            </a:r>
            <a:r>
              <a:rPr sz="2200" spc="-5" dirty="0">
                <a:solidFill>
                  <a:schemeClr val="tx2"/>
                </a:solidFill>
                <a:latin typeface="Arial"/>
                <a:cs typeface="Arial"/>
              </a:rPr>
              <a:t>sixty</a:t>
            </a:r>
            <a:r>
              <a:rPr sz="2200" spc="10" dirty="0">
                <a:solidFill>
                  <a:schemeClr val="tx2"/>
                </a:solidFill>
                <a:latin typeface="Arial"/>
                <a:cs typeface="Arial"/>
              </a:rPr>
              <a:t> </a:t>
            </a:r>
            <a:r>
              <a:rPr sz="2200" spc="-5" dirty="0">
                <a:solidFill>
                  <a:schemeClr val="tx2"/>
                </a:solidFill>
                <a:latin typeface="Arial"/>
                <a:cs typeface="Arial"/>
              </a:rPr>
              <a:t>(60)</a:t>
            </a:r>
            <a:r>
              <a:rPr sz="2200" spc="15" dirty="0">
                <a:solidFill>
                  <a:schemeClr val="tx2"/>
                </a:solidFill>
                <a:latin typeface="Arial"/>
                <a:cs typeface="Arial"/>
              </a:rPr>
              <a:t> </a:t>
            </a:r>
            <a:r>
              <a:rPr sz="2200" spc="-5" dirty="0">
                <a:solidFill>
                  <a:schemeClr val="tx2"/>
                </a:solidFill>
                <a:latin typeface="Arial"/>
                <a:cs typeface="Arial"/>
              </a:rPr>
              <a:t>days</a:t>
            </a:r>
            <a:r>
              <a:rPr lang="en-GB" sz="2200" spc="-5" dirty="0">
                <a:solidFill>
                  <a:schemeClr val="tx2"/>
                </a:solidFill>
                <a:latin typeface="Arial"/>
                <a:cs typeface="Arial"/>
              </a:rPr>
              <a:t>. </a:t>
            </a:r>
            <a:r>
              <a:rPr lang="en-GB" sz="2200" b="1" i="1" spc="-5" dirty="0">
                <a:solidFill>
                  <a:schemeClr val="tx2"/>
                </a:solidFill>
                <a:latin typeface="Arial"/>
                <a:cs typeface="Arial"/>
              </a:rPr>
              <a:t>Article 12 (2) &amp; (3)</a:t>
            </a:r>
            <a:endParaRPr lang="en-US" sz="2200" b="1" i="1" spc="-5" dirty="0">
              <a:solidFill>
                <a:schemeClr val="tx2"/>
              </a:solidFill>
              <a:latin typeface="Arial"/>
              <a:cs typeface="Arial"/>
            </a:endParaRPr>
          </a:p>
          <a:p>
            <a:pPr marL="355600" marR="5080" indent="-343535" algn="just">
              <a:lnSpc>
                <a:spcPts val="1820"/>
              </a:lnSpc>
              <a:buClr>
                <a:srgbClr val="336666"/>
              </a:buClr>
              <a:buSzPct val="68421"/>
              <a:buFont typeface="Wingdings"/>
              <a:buChar char=""/>
              <a:tabLst>
                <a:tab pos="356235" algn="l"/>
              </a:tabLst>
            </a:pPr>
            <a:endParaRPr lang="en-US" sz="2200" i="1" spc="-5" dirty="0">
              <a:solidFill>
                <a:schemeClr val="tx2"/>
              </a:solidFill>
              <a:latin typeface="Arial"/>
              <a:cs typeface="Arial"/>
            </a:endParaRPr>
          </a:p>
          <a:p>
            <a:pPr marL="355600" marR="5080" indent="-343535" algn="just">
              <a:lnSpc>
                <a:spcPts val="1820"/>
              </a:lnSpc>
              <a:buClr>
                <a:srgbClr val="336666"/>
              </a:buClr>
              <a:buSzPct val="68421"/>
              <a:buFont typeface="Wingdings"/>
              <a:buChar char=""/>
              <a:tabLst>
                <a:tab pos="356235" algn="l"/>
              </a:tabLst>
            </a:pPr>
            <a:endParaRPr lang="en-US" sz="2200" i="1" spc="-5" dirty="0">
              <a:solidFill>
                <a:schemeClr val="tx2"/>
              </a:solidFill>
              <a:latin typeface="Arial"/>
              <a:cs typeface="Arial"/>
            </a:endParaRPr>
          </a:p>
          <a:p>
            <a:pPr marL="355600" marR="5080" indent="-343535" algn="just">
              <a:lnSpc>
                <a:spcPts val="1820"/>
              </a:lnSpc>
              <a:buClr>
                <a:srgbClr val="336666"/>
              </a:buClr>
              <a:buSzPct val="68421"/>
              <a:buFont typeface="Wingdings"/>
              <a:buChar char=""/>
              <a:tabLst>
                <a:tab pos="356235" algn="l"/>
              </a:tabLst>
            </a:pPr>
            <a:r>
              <a:rPr lang="en-US" sz="2200" spc="-5" dirty="0">
                <a:solidFill>
                  <a:schemeClr val="tx2"/>
                </a:solidFill>
                <a:latin typeface="Arial"/>
                <a:cs typeface="Arial"/>
              </a:rPr>
              <a:t>The Magistrate shall issue authenticated copies of the judgment immediately after its delivery and not later 7 days from the date of the judgment. </a:t>
            </a:r>
            <a:r>
              <a:rPr lang="en-US" sz="2200" i="1" spc="-5" dirty="0">
                <a:solidFill>
                  <a:schemeClr val="tx2"/>
                </a:solidFill>
                <a:latin typeface="Arial"/>
                <a:cs typeface="Arial"/>
              </a:rPr>
              <a:t>(</a:t>
            </a:r>
            <a:r>
              <a:rPr lang="en-US" sz="2200" b="1" i="1" spc="-5" dirty="0">
                <a:solidFill>
                  <a:schemeClr val="tx2"/>
                </a:solidFill>
                <a:latin typeface="Arial"/>
                <a:cs typeface="Arial"/>
              </a:rPr>
              <a:t>Article 12 (4).</a:t>
            </a:r>
            <a:endParaRPr sz="1900" b="1" i="1" dirty="0">
              <a:latin typeface="Arial"/>
              <a:cs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447800" y="381000"/>
            <a:ext cx="7467600" cy="936795"/>
          </a:xfrm>
          <a:prstGeom prst="rect">
            <a:avLst/>
          </a:prstGeom>
        </p:spPr>
        <p:txBody>
          <a:bodyPr vert="horz" wrap="square" lIns="0" tIns="13335" rIns="0" bIns="0" rtlCol="0">
            <a:spAutoFit/>
          </a:bodyPr>
          <a:lstStyle/>
          <a:p>
            <a:pPr marL="12700" marR="5080" algn="just">
              <a:lnSpc>
                <a:spcPct val="100000"/>
              </a:lnSpc>
              <a:spcBef>
                <a:spcPts val="105"/>
              </a:spcBef>
            </a:pPr>
            <a:r>
              <a:rPr sz="3000" b="1" dirty="0"/>
              <a:t>Special</a:t>
            </a:r>
            <a:r>
              <a:rPr sz="3000" b="1" spc="-15" dirty="0"/>
              <a:t> </a:t>
            </a:r>
            <a:r>
              <a:rPr sz="3000" b="1" dirty="0"/>
              <a:t>Provisions</a:t>
            </a:r>
            <a:r>
              <a:rPr sz="3000" b="1" spc="-15" dirty="0"/>
              <a:t> </a:t>
            </a:r>
            <a:r>
              <a:rPr sz="3000" b="1" dirty="0"/>
              <a:t>on</a:t>
            </a:r>
            <a:r>
              <a:rPr sz="3000" b="1" spc="-20" dirty="0"/>
              <a:t> </a:t>
            </a:r>
            <a:r>
              <a:rPr lang="en-US" sz="3000" b="1" spc="-20" dirty="0"/>
              <a:t>the Enforcement of </a:t>
            </a:r>
            <a:r>
              <a:rPr sz="3000" b="1" dirty="0"/>
              <a:t>Judgment</a:t>
            </a:r>
            <a:r>
              <a:rPr lang="en-US" sz="3000" b="1" dirty="0"/>
              <a:t>s </a:t>
            </a:r>
            <a:r>
              <a:rPr sz="3000" b="1" dirty="0"/>
              <a:t>of</a:t>
            </a:r>
            <a:r>
              <a:rPr lang="en-US" sz="3000" b="1" dirty="0"/>
              <a:t> the </a:t>
            </a:r>
            <a:r>
              <a:rPr sz="3000" b="1" spc="-5" dirty="0"/>
              <a:t> Small </a:t>
            </a:r>
            <a:r>
              <a:rPr sz="3000" b="1" dirty="0"/>
              <a:t>Claims</a:t>
            </a:r>
            <a:r>
              <a:rPr sz="3000" b="1" spc="15" dirty="0"/>
              <a:t> </a:t>
            </a:r>
            <a:r>
              <a:rPr sz="3000" b="1" dirty="0"/>
              <a:t>Court</a:t>
            </a:r>
          </a:p>
        </p:txBody>
      </p:sp>
      <p:sp>
        <p:nvSpPr>
          <p:cNvPr id="3" name="object 3"/>
          <p:cNvSpPr txBox="1"/>
          <p:nvPr/>
        </p:nvSpPr>
        <p:spPr>
          <a:xfrm>
            <a:off x="381000" y="1791461"/>
            <a:ext cx="8382000" cy="4108561"/>
          </a:xfrm>
          <a:prstGeom prst="rect">
            <a:avLst/>
          </a:prstGeom>
        </p:spPr>
        <p:txBody>
          <a:bodyPr vert="horz" wrap="square" lIns="0" tIns="69850" rIns="0" bIns="0" rtlCol="0">
            <a:spAutoFit/>
          </a:bodyPr>
          <a:lstStyle/>
          <a:p>
            <a:pPr marL="355600" marR="5080" indent="-343535" algn="just">
              <a:lnSpc>
                <a:spcPct val="80000"/>
              </a:lnSpc>
              <a:spcBef>
                <a:spcPts val="550"/>
              </a:spcBef>
              <a:buClr>
                <a:srgbClr val="336666"/>
              </a:buClr>
              <a:buSzPct val="68421"/>
              <a:buFont typeface="Wingdings"/>
              <a:buChar char=""/>
              <a:tabLst>
                <a:tab pos="356235" algn="l"/>
              </a:tabLst>
            </a:pPr>
            <a:r>
              <a:rPr sz="2200" spc="-5" dirty="0">
                <a:solidFill>
                  <a:schemeClr val="tx2"/>
                </a:solidFill>
                <a:latin typeface="Arial"/>
                <a:cs typeface="Arial"/>
              </a:rPr>
              <a:t>The </a:t>
            </a:r>
            <a:r>
              <a:rPr sz="2200" dirty="0">
                <a:solidFill>
                  <a:schemeClr val="tx2"/>
                </a:solidFill>
                <a:latin typeface="Arial"/>
                <a:cs typeface="Arial"/>
              </a:rPr>
              <a:t>general rule </a:t>
            </a:r>
            <a:r>
              <a:rPr sz="2200" spc="-5" dirty="0">
                <a:solidFill>
                  <a:schemeClr val="tx2"/>
                </a:solidFill>
                <a:latin typeface="Arial"/>
                <a:cs typeface="Arial"/>
              </a:rPr>
              <a:t>is </a:t>
            </a:r>
            <a:r>
              <a:rPr sz="2200" dirty="0">
                <a:solidFill>
                  <a:schemeClr val="tx2"/>
                </a:solidFill>
                <a:latin typeface="Arial"/>
                <a:cs typeface="Arial"/>
              </a:rPr>
              <a:t>that judgment </a:t>
            </a:r>
            <a:r>
              <a:rPr sz="2200" spc="-5" dirty="0">
                <a:solidFill>
                  <a:schemeClr val="tx2"/>
                </a:solidFill>
                <a:latin typeface="Arial"/>
                <a:cs typeface="Arial"/>
              </a:rPr>
              <a:t>of a </a:t>
            </a:r>
            <a:r>
              <a:rPr sz="2200" dirty="0">
                <a:solidFill>
                  <a:schemeClr val="tx2"/>
                </a:solidFill>
                <a:latin typeface="Arial"/>
                <a:cs typeface="Arial"/>
              </a:rPr>
              <a:t>court should </a:t>
            </a:r>
            <a:r>
              <a:rPr sz="2200" spc="-5" dirty="0">
                <a:solidFill>
                  <a:schemeClr val="tx2"/>
                </a:solidFill>
                <a:latin typeface="Arial"/>
                <a:cs typeface="Arial"/>
              </a:rPr>
              <a:t>be </a:t>
            </a:r>
            <a:r>
              <a:rPr sz="2200" dirty="0">
                <a:solidFill>
                  <a:schemeClr val="tx2"/>
                </a:solidFill>
                <a:latin typeface="Arial"/>
                <a:cs typeface="Arial"/>
              </a:rPr>
              <a:t>complied </a:t>
            </a:r>
            <a:r>
              <a:rPr sz="2200" spc="-5" dirty="0">
                <a:solidFill>
                  <a:schemeClr val="tx2"/>
                </a:solidFill>
                <a:latin typeface="Arial"/>
                <a:cs typeface="Arial"/>
              </a:rPr>
              <a:t>with</a:t>
            </a:r>
            <a:r>
              <a:rPr lang="en-US" sz="2200" spc="-5" dirty="0">
                <a:solidFill>
                  <a:schemeClr val="tx2"/>
                </a:solidFill>
                <a:latin typeface="Arial"/>
                <a:cs typeface="Arial"/>
              </a:rPr>
              <a:t> </a:t>
            </a:r>
            <a:r>
              <a:rPr sz="2200" spc="-5" dirty="0">
                <a:solidFill>
                  <a:schemeClr val="tx2"/>
                </a:solidFill>
                <a:latin typeface="Arial"/>
                <a:cs typeface="Arial"/>
              </a:rPr>
              <a:t>without </a:t>
            </a:r>
            <a:r>
              <a:rPr sz="2200" dirty="0">
                <a:solidFill>
                  <a:schemeClr val="tx2"/>
                </a:solidFill>
                <a:latin typeface="Arial"/>
                <a:cs typeface="Arial"/>
              </a:rPr>
              <a:t>demand</a:t>
            </a:r>
            <a:r>
              <a:rPr lang="en-US" sz="2200" dirty="0">
                <a:solidFill>
                  <a:schemeClr val="tx2"/>
                </a:solidFill>
                <a:latin typeface="Arial"/>
                <a:cs typeface="Arial"/>
              </a:rPr>
              <a:t>,</a:t>
            </a:r>
            <a:r>
              <a:rPr sz="2200" dirty="0">
                <a:solidFill>
                  <a:schemeClr val="tx2"/>
                </a:solidFill>
                <a:latin typeface="Arial"/>
                <a:cs typeface="Arial"/>
              </a:rPr>
              <a:t> immediately </a:t>
            </a:r>
            <a:r>
              <a:rPr sz="2200" spc="-5" dirty="0">
                <a:solidFill>
                  <a:schemeClr val="tx2"/>
                </a:solidFill>
                <a:latin typeface="Arial"/>
                <a:cs typeface="Arial"/>
              </a:rPr>
              <a:t>after the </a:t>
            </a:r>
            <a:r>
              <a:rPr sz="2200" dirty="0">
                <a:solidFill>
                  <a:schemeClr val="tx2"/>
                </a:solidFill>
                <a:latin typeface="Arial"/>
                <a:cs typeface="Arial"/>
              </a:rPr>
              <a:t>judgment </a:t>
            </a:r>
            <a:r>
              <a:rPr sz="2200" spc="-5" dirty="0">
                <a:solidFill>
                  <a:schemeClr val="tx2"/>
                </a:solidFill>
                <a:latin typeface="Arial"/>
                <a:cs typeface="Arial"/>
              </a:rPr>
              <a:t>has </a:t>
            </a:r>
            <a:r>
              <a:rPr sz="2200" dirty="0">
                <a:solidFill>
                  <a:schemeClr val="tx2"/>
                </a:solidFill>
                <a:latin typeface="Arial"/>
                <a:cs typeface="Arial"/>
              </a:rPr>
              <a:t>been delivered. </a:t>
            </a:r>
            <a:r>
              <a:rPr sz="2200" spc="5" dirty="0">
                <a:solidFill>
                  <a:schemeClr val="tx2"/>
                </a:solidFill>
                <a:latin typeface="Arial"/>
                <a:cs typeface="Arial"/>
              </a:rPr>
              <a:t> </a:t>
            </a:r>
            <a:r>
              <a:rPr sz="2200" dirty="0">
                <a:solidFill>
                  <a:schemeClr val="tx2"/>
                </a:solidFill>
                <a:latin typeface="Arial"/>
                <a:cs typeface="Arial"/>
              </a:rPr>
              <a:t>However, the judgment itself </a:t>
            </a:r>
            <a:r>
              <a:rPr sz="2200" spc="-5" dirty="0">
                <a:solidFill>
                  <a:schemeClr val="tx2"/>
                </a:solidFill>
                <a:latin typeface="Arial"/>
                <a:cs typeface="Arial"/>
              </a:rPr>
              <a:t>may </a:t>
            </a:r>
            <a:r>
              <a:rPr sz="2200" dirty="0">
                <a:solidFill>
                  <a:schemeClr val="tx2"/>
                </a:solidFill>
                <a:latin typeface="Arial"/>
                <a:cs typeface="Arial"/>
              </a:rPr>
              <a:t>direct </a:t>
            </a:r>
            <a:r>
              <a:rPr sz="2200" spc="-5" dirty="0">
                <a:solidFill>
                  <a:schemeClr val="tx2"/>
                </a:solidFill>
                <a:latin typeface="Arial"/>
                <a:cs typeface="Arial"/>
              </a:rPr>
              <a:t>a </a:t>
            </a:r>
            <a:r>
              <a:rPr sz="2200" dirty="0">
                <a:solidFill>
                  <a:schemeClr val="tx2"/>
                </a:solidFill>
                <a:latin typeface="Arial"/>
                <a:cs typeface="Arial"/>
              </a:rPr>
              <a:t>period </a:t>
            </a:r>
            <a:r>
              <a:rPr sz="2200" spc="-5" dirty="0">
                <a:solidFill>
                  <a:schemeClr val="tx2"/>
                </a:solidFill>
                <a:latin typeface="Arial"/>
                <a:cs typeface="Arial"/>
              </a:rPr>
              <a:t>when it is to </a:t>
            </a:r>
            <a:r>
              <a:rPr sz="2200" dirty="0">
                <a:solidFill>
                  <a:schemeClr val="tx2"/>
                </a:solidFill>
                <a:latin typeface="Arial"/>
                <a:cs typeface="Arial"/>
              </a:rPr>
              <a:t>take</a:t>
            </a:r>
            <a:r>
              <a:rPr lang="en-US" sz="2200" dirty="0">
                <a:solidFill>
                  <a:schemeClr val="tx2"/>
                </a:solidFill>
                <a:latin typeface="Arial"/>
                <a:cs typeface="Arial"/>
              </a:rPr>
              <a:t> </a:t>
            </a:r>
            <a:r>
              <a:rPr sz="2200" spc="-5" dirty="0">
                <a:solidFill>
                  <a:schemeClr val="tx2"/>
                </a:solidFill>
                <a:latin typeface="Arial"/>
                <a:cs typeface="Arial"/>
              </a:rPr>
              <a:t>effect. In such cases, the </a:t>
            </a:r>
            <a:r>
              <a:rPr sz="2200" dirty="0">
                <a:solidFill>
                  <a:schemeClr val="tx2"/>
                </a:solidFill>
                <a:latin typeface="Arial"/>
                <a:cs typeface="Arial"/>
              </a:rPr>
              <a:t>judgment </a:t>
            </a:r>
            <a:r>
              <a:rPr sz="2200" spc="-5" dirty="0">
                <a:solidFill>
                  <a:schemeClr val="tx2"/>
                </a:solidFill>
                <a:latin typeface="Arial"/>
                <a:cs typeface="Arial"/>
              </a:rPr>
              <a:t>will take effect at the </a:t>
            </a:r>
            <a:r>
              <a:rPr sz="2200" dirty="0">
                <a:solidFill>
                  <a:schemeClr val="tx2"/>
                </a:solidFill>
                <a:latin typeface="Arial"/>
                <a:cs typeface="Arial"/>
              </a:rPr>
              <a:t>specified</a:t>
            </a:r>
            <a:r>
              <a:rPr lang="en-US" sz="2200" dirty="0">
                <a:solidFill>
                  <a:schemeClr val="tx2"/>
                </a:solidFill>
                <a:latin typeface="Arial"/>
                <a:cs typeface="Arial"/>
              </a:rPr>
              <a:t> </a:t>
            </a:r>
            <a:r>
              <a:rPr sz="2200" spc="-5" dirty="0">
                <a:solidFill>
                  <a:schemeClr val="tx2"/>
                </a:solidFill>
                <a:latin typeface="Arial"/>
                <a:cs typeface="Arial"/>
              </a:rPr>
              <a:t>period.</a:t>
            </a:r>
            <a:endParaRPr sz="2200" dirty="0">
              <a:solidFill>
                <a:schemeClr val="tx2"/>
              </a:solidFill>
              <a:latin typeface="Arial"/>
              <a:cs typeface="Arial"/>
            </a:endParaRPr>
          </a:p>
          <a:p>
            <a:pPr algn="just">
              <a:lnSpc>
                <a:spcPct val="100000"/>
              </a:lnSpc>
              <a:spcBef>
                <a:spcPts val="15"/>
              </a:spcBef>
              <a:buClr>
                <a:srgbClr val="336666"/>
              </a:buClr>
            </a:pPr>
            <a:endParaRPr sz="2200" dirty="0">
              <a:solidFill>
                <a:schemeClr val="tx2"/>
              </a:solidFill>
              <a:latin typeface="Arial"/>
              <a:cs typeface="Arial"/>
            </a:endParaRPr>
          </a:p>
          <a:p>
            <a:pPr marL="355600" marR="5080" indent="-343535" algn="just">
              <a:lnSpc>
                <a:spcPts val="1820"/>
              </a:lnSpc>
              <a:buClr>
                <a:srgbClr val="336666"/>
              </a:buClr>
              <a:buSzPct val="68421"/>
              <a:buFont typeface="Wingdings"/>
              <a:buChar char=""/>
              <a:tabLst>
                <a:tab pos="356235" algn="l"/>
              </a:tabLst>
            </a:pPr>
            <a:r>
              <a:rPr sz="2200" spc="-5" dirty="0">
                <a:solidFill>
                  <a:schemeClr val="tx2"/>
                </a:solidFill>
                <a:latin typeface="Arial"/>
                <a:cs typeface="Arial"/>
              </a:rPr>
              <a:t>In the </a:t>
            </a:r>
            <a:r>
              <a:rPr sz="2200" dirty="0">
                <a:solidFill>
                  <a:schemeClr val="tx2"/>
                </a:solidFill>
                <a:latin typeface="Arial"/>
                <a:cs typeface="Arial"/>
              </a:rPr>
              <a:t>Small </a:t>
            </a:r>
            <a:r>
              <a:rPr sz="2200" spc="-5" dirty="0">
                <a:solidFill>
                  <a:schemeClr val="tx2"/>
                </a:solidFill>
                <a:latin typeface="Arial"/>
                <a:cs typeface="Arial"/>
              </a:rPr>
              <a:t>Claims Court, the </a:t>
            </a:r>
            <a:r>
              <a:rPr sz="2200" dirty="0">
                <a:solidFill>
                  <a:schemeClr val="tx2"/>
                </a:solidFill>
                <a:latin typeface="Arial"/>
                <a:cs typeface="Arial"/>
              </a:rPr>
              <a:t>unsuccessful party </a:t>
            </a:r>
            <a:r>
              <a:rPr sz="2200" spc="-5" dirty="0">
                <a:solidFill>
                  <a:schemeClr val="tx2"/>
                </a:solidFill>
                <a:latin typeface="Arial"/>
                <a:cs typeface="Arial"/>
              </a:rPr>
              <a:t>is to </a:t>
            </a:r>
            <a:r>
              <a:rPr sz="2200" dirty="0">
                <a:solidFill>
                  <a:schemeClr val="tx2"/>
                </a:solidFill>
                <a:latin typeface="Arial"/>
                <a:cs typeface="Arial"/>
              </a:rPr>
              <a:t>comply </a:t>
            </a:r>
            <a:r>
              <a:rPr sz="2200" spc="-5" dirty="0">
                <a:solidFill>
                  <a:schemeClr val="tx2"/>
                </a:solidFill>
                <a:latin typeface="Arial"/>
                <a:cs typeface="Arial"/>
              </a:rPr>
              <a:t>with</a:t>
            </a:r>
            <a:r>
              <a:rPr lang="en-US" sz="2200" spc="-5" dirty="0">
                <a:solidFill>
                  <a:schemeClr val="tx2"/>
                </a:solidFill>
                <a:latin typeface="Arial"/>
                <a:cs typeface="Arial"/>
              </a:rPr>
              <a:t> </a:t>
            </a:r>
            <a:r>
              <a:rPr sz="2200" spc="-5" dirty="0">
                <a:solidFill>
                  <a:schemeClr val="tx2"/>
                </a:solidFill>
                <a:latin typeface="Arial"/>
                <a:cs typeface="Arial"/>
              </a:rPr>
              <a:t>the</a:t>
            </a:r>
            <a:r>
              <a:rPr sz="2200" spc="465" dirty="0">
                <a:solidFill>
                  <a:schemeClr val="tx2"/>
                </a:solidFill>
                <a:latin typeface="Arial"/>
                <a:cs typeface="Arial"/>
              </a:rPr>
              <a:t> </a:t>
            </a:r>
            <a:r>
              <a:rPr sz="2200" dirty="0">
                <a:solidFill>
                  <a:schemeClr val="tx2"/>
                </a:solidFill>
                <a:latin typeface="Arial"/>
                <a:cs typeface="Arial"/>
              </a:rPr>
              <a:t>judgment</a:t>
            </a:r>
            <a:r>
              <a:rPr sz="2200" spc="490" dirty="0">
                <a:solidFill>
                  <a:schemeClr val="tx2"/>
                </a:solidFill>
                <a:latin typeface="Arial"/>
                <a:cs typeface="Arial"/>
              </a:rPr>
              <a:t> </a:t>
            </a:r>
            <a:r>
              <a:rPr sz="2200" dirty="0">
                <a:solidFill>
                  <a:schemeClr val="tx2"/>
                </a:solidFill>
                <a:latin typeface="Arial"/>
                <a:cs typeface="Arial"/>
              </a:rPr>
              <a:t>and</a:t>
            </a:r>
            <a:r>
              <a:rPr sz="2200" spc="470" dirty="0">
                <a:solidFill>
                  <a:schemeClr val="tx2"/>
                </a:solidFill>
                <a:latin typeface="Arial"/>
                <a:cs typeface="Arial"/>
              </a:rPr>
              <a:t> </a:t>
            </a:r>
            <a:r>
              <a:rPr sz="2200" dirty="0">
                <a:solidFill>
                  <a:schemeClr val="tx2"/>
                </a:solidFill>
                <a:latin typeface="Arial"/>
                <a:cs typeface="Arial"/>
              </a:rPr>
              <a:t>pay</a:t>
            </a:r>
            <a:r>
              <a:rPr sz="2200" spc="470" dirty="0">
                <a:solidFill>
                  <a:schemeClr val="tx2"/>
                </a:solidFill>
                <a:latin typeface="Arial"/>
                <a:cs typeface="Arial"/>
              </a:rPr>
              <a:t> </a:t>
            </a:r>
            <a:r>
              <a:rPr sz="2200" dirty="0">
                <a:solidFill>
                  <a:schemeClr val="tx2"/>
                </a:solidFill>
                <a:latin typeface="Arial"/>
                <a:cs typeface="Arial"/>
              </a:rPr>
              <a:t>the</a:t>
            </a:r>
            <a:r>
              <a:rPr sz="2200" spc="480" dirty="0">
                <a:solidFill>
                  <a:schemeClr val="tx2"/>
                </a:solidFill>
                <a:latin typeface="Arial"/>
                <a:cs typeface="Arial"/>
              </a:rPr>
              <a:t> </a:t>
            </a:r>
            <a:r>
              <a:rPr sz="2200" dirty="0">
                <a:solidFill>
                  <a:schemeClr val="tx2"/>
                </a:solidFill>
                <a:latin typeface="Arial"/>
                <a:cs typeface="Arial"/>
              </a:rPr>
              <a:t>judgment</a:t>
            </a:r>
            <a:r>
              <a:rPr sz="2200" spc="480" dirty="0">
                <a:solidFill>
                  <a:schemeClr val="tx2"/>
                </a:solidFill>
                <a:latin typeface="Arial"/>
                <a:cs typeface="Arial"/>
              </a:rPr>
              <a:t> </a:t>
            </a:r>
            <a:r>
              <a:rPr sz="2200" dirty="0">
                <a:solidFill>
                  <a:schemeClr val="tx2"/>
                </a:solidFill>
                <a:latin typeface="Arial"/>
                <a:cs typeface="Arial"/>
              </a:rPr>
              <a:t>sum</a:t>
            </a:r>
            <a:r>
              <a:rPr sz="2200" spc="480" dirty="0">
                <a:solidFill>
                  <a:schemeClr val="tx2"/>
                </a:solidFill>
                <a:latin typeface="Arial"/>
                <a:cs typeface="Arial"/>
              </a:rPr>
              <a:t> </a:t>
            </a:r>
            <a:r>
              <a:rPr lang="en-US" sz="2200" spc="-5" dirty="0">
                <a:solidFill>
                  <a:schemeClr val="tx2"/>
                </a:solidFill>
                <a:latin typeface="Arial"/>
                <a:cs typeface="Arial"/>
              </a:rPr>
              <a:t>forthwith or as may be ordered by the court</a:t>
            </a:r>
            <a:r>
              <a:rPr sz="2200" spc="-5" dirty="0">
                <a:solidFill>
                  <a:schemeClr val="tx2"/>
                </a:solidFill>
                <a:latin typeface="Arial"/>
                <a:cs typeface="Arial"/>
              </a:rPr>
              <a:t>.</a:t>
            </a:r>
            <a:r>
              <a:rPr sz="2200" spc="470" dirty="0">
                <a:solidFill>
                  <a:schemeClr val="tx2"/>
                </a:solidFill>
                <a:latin typeface="Arial"/>
                <a:cs typeface="Arial"/>
              </a:rPr>
              <a:t> </a:t>
            </a:r>
            <a:r>
              <a:rPr sz="2200" b="1" i="1" dirty="0">
                <a:solidFill>
                  <a:schemeClr val="tx2"/>
                </a:solidFill>
                <a:latin typeface="Arial"/>
                <a:cs typeface="Arial"/>
              </a:rPr>
              <a:t>Article </a:t>
            </a:r>
            <a:r>
              <a:rPr sz="2200" b="1" i="1" spc="-520" dirty="0">
                <a:solidFill>
                  <a:schemeClr val="tx2"/>
                </a:solidFill>
                <a:latin typeface="Arial"/>
                <a:cs typeface="Arial"/>
              </a:rPr>
              <a:t> </a:t>
            </a:r>
            <a:r>
              <a:rPr sz="2200" b="1" i="1" spc="-5" dirty="0">
                <a:solidFill>
                  <a:schemeClr val="tx2"/>
                </a:solidFill>
                <a:latin typeface="Arial"/>
                <a:cs typeface="Arial"/>
              </a:rPr>
              <a:t>1</a:t>
            </a:r>
            <a:r>
              <a:rPr lang="en-GB" sz="2200" b="1" i="1" spc="-5" dirty="0">
                <a:solidFill>
                  <a:schemeClr val="tx2"/>
                </a:solidFill>
                <a:latin typeface="Arial"/>
                <a:cs typeface="Arial"/>
              </a:rPr>
              <a:t>3</a:t>
            </a:r>
            <a:r>
              <a:rPr sz="2200" b="1" i="1" spc="-5" dirty="0">
                <a:solidFill>
                  <a:schemeClr val="tx2"/>
                </a:solidFill>
                <a:latin typeface="Arial"/>
                <a:cs typeface="Arial"/>
              </a:rPr>
              <a:t>(1)</a:t>
            </a:r>
            <a:r>
              <a:rPr sz="2200" b="1" i="1" spc="25" dirty="0">
                <a:solidFill>
                  <a:schemeClr val="tx2"/>
                </a:solidFill>
                <a:latin typeface="Arial"/>
                <a:cs typeface="Arial"/>
              </a:rPr>
              <a:t> </a:t>
            </a:r>
            <a:r>
              <a:rPr sz="2200" b="1" i="1" spc="-5" dirty="0">
                <a:solidFill>
                  <a:schemeClr val="tx2"/>
                </a:solidFill>
                <a:latin typeface="Arial"/>
                <a:cs typeface="Arial"/>
              </a:rPr>
              <a:t>of</a:t>
            </a:r>
            <a:r>
              <a:rPr sz="2200" b="1" i="1" dirty="0">
                <a:solidFill>
                  <a:schemeClr val="tx2"/>
                </a:solidFill>
                <a:latin typeface="Arial"/>
                <a:cs typeface="Arial"/>
              </a:rPr>
              <a:t> </a:t>
            </a:r>
            <a:r>
              <a:rPr sz="2200" b="1" i="1" spc="-5" dirty="0">
                <a:solidFill>
                  <a:schemeClr val="tx2"/>
                </a:solidFill>
                <a:latin typeface="Arial"/>
                <a:cs typeface="Arial"/>
              </a:rPr>
              <a:t>the</a:t>
            </a:r>
            <a:r>
              <a:rPr sz="2200" b="1" i="1" dirty="0">
                <a:solidFill>
                  <a:schemeClr val="tx2"/>
                </a:solidFill>
                <a:latin typeface="Arial"/>
                <a:cs typeface="Arial"/>
              </a:rPr>
              <a:t> </a:t>
            </a:r>
            <a:r>
              <a:rPr sz="2200" b="1" i="1" spc="-5" dirty="0">
                <a:solidFill>
                  <a:schemeClr val="tx2"/>
                </a:solidFill>
                <a:latin typeface="Arial"/>
                <a:cs typeface="Arial"/>
              </a:rPr>
              <a:t>Practice</a:t>
            </a:r>
            <a:r>
              <a:rPr sz="2200" b="1" i="1" spc="30" dirty="0">
                <a:solidFill>
                  <a:schemeClr val="tx2"/>
                </a:solidFill>
                <a:latin typeface="Arial"/>
                <a:cs typeface="Arial"/>
              </a:rPr>
              <a:t> </a:t>
            </a:r>
            <a:r>
              <a:rPr sz="2200" b="1" i="1" spc="-5" dirty="0">
                <a:solidFill>
                  <a:schemeClr val="tx2"/>
                </a:solidFill>
                <a:latin typeface="Arial"/>
                <a:cs typeface="Arial"/>
              </a:rPr>
              <a:t>Directions</a:t>
            </a:r>
            <a:r>
              <a:rPr lang="en-US" sz="2200" b="1" i="1" spc="40" dirty="0">
                <a:solidFill>
                  <a:schemeClr val="tx2"/>
                </a:solidFill>
                <a:latin typeface="Arial"/>
                <a:cs typeface="Arial"/>
              </a:rPr>
              <a:t>.</a:t>
            </a:r>
            <a:endParaRPr lang="en-US" sz="2200" b="1" dirty="0">
              <a:solidFill>
                <a:schemeClr val="tx2"/>
              </a:solidFill>
              <a:latin typeface="Arial"/>
              <a:cs typeface="Arial"/>
            </a:endParaRPr>
          </a:p>
          <a:p>
            <a:pPr algn="just">
              <a:lnSpc>
                <a:spcPct val="100000"/>
              </a:lnSpc>
              <a:spcBef>
                <a:spcPts val="35"/>
              </a:spcBef>
              <a:buClr>
                <a:srgbClr val="336666"/>
              </a:buClr>
            </a:pPr>
            <a:endParaRPr sz="2200" b="1" dirty="0">
              <a:solidFill>
                <a:schemeClr val="tx2"/>
              </a:solidFill>
              <a:latin typeface="Arial"/>
              <a:cs typeface="Arial"/>
            </a:endParaRPr>
          </a:p>
          <a:p>
            <a:pPr marL="355600" marR="5080" indent="-343535" algn="just">
              <a:lnSpc>
                <a:spcPct val="80000"/>
              </a:lnSpc>
              <a:buClr>
                <a:srgbClr val="336666"/>
              </a:buClr>
              <a:buSzPct val="68421"/>
              <a:buFont typeface="Wingdings"/>
              <a:buChar char=""/>
              <a:tabLst>
                <a:tab pos="356235" algn="l"/>
              </a:tabLst>
            </a:pPr>
            <a:r>
              <a:rPr sz="2200" spc="-5" dirty="0">
                <a:solidFill>
                  <a:schemeClr val="tx2"/>
                </a:solidFill>
                <a:latin typeface="Arial"/>
                <a:cs typeface="Arial"/>
              </a:rPr>
              <a:t>Upon </a:t>
            </a:r>
            <a:r>
              <a:rPr sz="2200" dirty="0">
                <a:solidFill>
                  <a:schemeClr val="tx2"/>
                </a:solidFill>
                <a:latin typeface="Arial"/>
                <a:cs typeface="Arial"/>
              </a:rPr>
              <a:t>default </a:t>
            </a:r>
            <a:r>
              <a:rPr sz="2200" spc="-5" dirty="0">
                <a:solidFill>
                  <a:schemeClr val="tx2"/>
                </a:solidFill>
                <a:latin typeface="Arial"/>
                <a:cs typeface="Arial"/>
              </a:rPr>
              <a:t>of the </a:t>
            </a:r>
            <a:r>
              <a:rPr sz="2200" dirty="0">
                <a:solidFill>
                  <a:schemeClr val="tx2"/>
                </a:solidFill>
                <a:latin typeface="Arial"/>
                <a:cs typeface="Arial"/>
              </a:rPr>
              <a:t>unsuccessful party to pay the judgment </a:t>
            </a:r>
            <a:r>
              <a:rPr sz="2200" spc="-5" dirty="0">
                <a:solidFill>
                  <a:schemeClr val="tx2"/>
                </a:solidFill>
                <a:latin typeface="Arial"/>
                <a:cs typeface="Arial"/>
              </a:rPr>
              <a:t>sum</a:t>
            </a:r>
            <a:r>
              <a:rPr lang="en-US" sz="2200" spc="-5" dirty="0">
                <a:solidFill>
                  <a:schemeClr val="tx2"/>
                </a:solidFill>
                <a:latin typeface="Arial"/>
                <a:cs typeface="Arial"/>
              </a:rPr>
              <a:t> </a:t>
            </a:r>
            <a:r>
              <a:rPr sz="2200" spc="-5" dirty="0">
                <a:solidFill>
                  <a:schemeClr val="tx2"/>
                </a:solidFill>
                <a:latin typeface="Arial"/>
                <a:cs typeface="Arial"/>
              </a:rPr>
              <a:t>within </a:t>
            </a:r>
            <a:r>
              <a:rPr sz="2200" dirty="0">
                <a:solidFill>
                  <a:schemeClr val="tx2"/>
                </a:solidFill>
                <a:latin typeface="Arial"/>
                <a:cs typeface="Arial"/>
              </a:rPr>
              <a:t>the time </a:t>
            </a:r>
            <a:r>
              <a:rPr sz="2200" spc="-5" dirty="0">
                <a:solidFill>
                  <a:schemeClr val="tx2"/>
                </a:solidFill>
                <a:latin typeface="Arial"/>
                <a:cs typeface="Arial"/>
              </a:rPr>
              <a:t>specified, the </a:t>
            </a:r>
            <a:r>
              <a:rPr sz="2200" dirty="0">
                <a:solidFill>
                  <a:schemeClr val="tx2"/>
                </a:solidFill>
                <a:latin typeface="Arial"/>
                <a:cs typeface="Arial"/>
              </a:rPr>
              <a:t>judgment shall be enforced </a:t>
            </a:r>
            <a:r>
              <a:rPr sz="2200" spc="-5" dirty="0">
                <a:solidFill>
                  <a:schemeClr val="tx2"/>
                </a:solidFill>
                <a:latin typeface="Arial"/>
                <a:cs typeface="Arial"/>
              </a:rPr>
              <a:t>like </a:t>
            </a:r>
            <a:r>
              <a:rPr sz="2200" dirty="0">
                <a:solidFill>
                  <a:schemeClr val="tx2"/>
                </a:solidFill>
                <a:latin typeface="Arial"/>
                <a:cs typeface="Arial"/>
              </a:rPr>
              <a:t>any</a:t>
            </a:r>
            <a:r>
              <a:rPr lang="en-US" sz="2200" dirty="0">
                <a:solidFill>
                  <a:schemeClr val="tx2"/>
                </a:solidFill>
                <a:latin typeface="Arial"/>
                <a:cs typeface="Arial"/>
              </a:rPr>
              <a:t> </a:t>
            </a:r>
            <a:r>
              <a:rPr sz="2200" spc="-5" dirty="0">
                <a:solidFill>
                  <a:schemeClr val="tx2"/>
                </a:solidFill>
                <a:latin typeface="Arial"/>
                <a:cs typeface="Arial"/>
              </a:rPr>
              <a:t>order of the </a:t>
            </a:r>
            <a:r>
              <a:rPr lang="en-US" sz="2200" spc="-5" dirty="0">
                <a:solidFill>
                  <a:schemeClr val="tx2"/>
                </a:solidFill>
                <a:latin typeface="Arial"/>
                <a:cs typeface="Arial"/>
              </a:rPr>
              <a:t>Magistrate Court</a:t>
            </a:r>
            <a:r>
              <a:rPr sz="2200" spc="-5" dirty="0">
                <a:solidFill>
                  <a:schemeClr val="tx2"/>
                </a:solidFill>
                <a:latin typeface="Arial"/>
                <a:cs typeface="Arial"/>
              </a:rPr>
              <a:t> for the </a:t>
            </a:r>
            <a:r>
              <a:rPr sz="2200" dirty="0">
                <a:solidFill>
                  <a:schemeClr val="tx2"/>
                </a:solidFill>
                <a:latin typeface="Arial"/>
                <a:cs typeface="Arial"/>
              </a:rPr>
              <a:t>payment </a:t>
            </a:r>
            <a:r>
              <a:rPr sz="2200" spc="-5" dirty="0">
                <a:solidFill>
                  <a:schemeClr val="tx2"/>
                </a:solidFill>
                <a:latin typeface="Arial"/>
                <a:cs typeface="Arial"/>
              </a:rPr>
              <a:t>of </a:t>
            </a:r>
            <a:r>
              <a:rPr sz="2200" dirty="0">
                <a:solidFill>
                  <a:schemeClr val="tx2"/>
                </a:solidFill>
                <a:latin typeface="Arial"/>
                <a:cs typeface="Arial"/>
              </a:rPr>
              <a:t>money. </a:t>
            </a:r>
            <a:r>
              <a:rPr sz="2200" b="1" i="1" spc="-5" dirty="0">
                <a:solidFill>
                  <a:schemeClr val="tx2"/>
                </a:solidFill>
                <a:latin typeface="Arial"/>
                <a:cs typeface="Arial"/>
              </a:rPr>
              <a:t>Article </a:t>
            </a:r>
            <a:r>
              <a:rPr sz="2200" b="1" i="1" dirty="0">
                <a:solidFill>
                  <a:schemeClr val="tx2"/>
                </a:solidFill>
                <a:latin typeface="Arial"/>
                <a:cs typeface="Arial"/>
              </a:rPr>
              <a:t> </a:t>
            </a:r>
            <a:r>
              <a:rPr sz="2200" b="1" i="1" spc="-5" dirty="0">
                <a:solidFill>
                  <a:schemeClr val="tx2"/>
                </a:solidFill>
                <a:latin typeface="Arial"/>
                <a:cs typeface="Arial"/>
              </a:rPr>
              <a:t>1</a:t>
            </a:r>
            <a:r>
              <a:rPr lang="en-GB" sz="2200" b="1" i="1" spc="-5" dirty="0">
                <a:solidFill>
                  <a:schemeClr val="tx2"/>
                </a:solidFill>
                <a:latin typeface="Arial"/>
                <a:cs typeface="Arial"/>
              </a:rPr>
              <a:t>3</a:t>
            </a:r>
            <a:r>
              <a:rPr sz="2200" b="1" i="1" spc="-5" dirty="0">
                <a:solidFill>
                  <a:schemeClr val="tx2"/>
                </a:solidFill>
                <a:latin typeface="Arial"/>
                <a:cs typeface="Arial"/>
              </a:rPr>
              <a:t>(</a:t>
            </a:r>
            <a:r>
              <a:rPr lang="en-GB" sz="2200" b="1" i="1" spc="-5" dirty="0">
                <a:solidFill>
                  <a:schemeClr val="tx2"/>
                </a:solidFill>
                <a:latin typeface="Arial"/>
                <a:cs typeface="Arial"/>
              </a:rPr>
              <a:t>2</a:t>
            </a:r>
            <a:r>
              <a:rPr sz="2200" b="1" i="1" spc="-5" dirty="0">
                <a:solidFill>
                  <a:schemeClr val="tx2"/>
                </a:solidFill>
                <a:latin typeface="Arial"/>
                <a:cs typeface="Arial"/>
              </a:rPr>
              <a:t>)</a:t>
            </a:r>
            <a:r>
              <a:rPr sz="2200" b="1" i="1" spc="25" dirty="0">
                <a:solidFill>
                  <a:schemeClr val="tx2"/>
                </a:solidFill>
                <a:latin typeface="Arial"/>
                <a:cs typeface="Arial"/>
              </a:rPr>
              <a:t> </a:t>
            </a:r>
            <a:r>
              <a:rPr sz="2200" b="1" i="1" spc="-5" dirty="0">
                <a:solidFill>
                  <a:schemeClr val="tx2"/>
                </a:solidFill>
                <a:latin typeface="Arial"/>
                <a:cs typeface="Arial"/>
              </a:rPr>
              <a:t>of</a:t>
            </a:r>
            <a:r>
              <a:rPr sz="2200" b="1" i="1" dirty="0">
                <a:solidFill>
                  <a:schemeClr val="tx2"/>
                </a:solidFill>
                <a:latin typeface="Arial"/>
                <a:cs typeface="Arial"/>
              </a:rPr>
              <a:t> </a:t>
            </a:r>
            <a:r>
              <a:rPr sz="2200" b="1" i="1" spc="-5" dirty="0">
                <a:solidFill>
                  <a:schemeClr val="tx2"/>
                </a:solidFill>
                <a:latin typeface="Arial"/>
                <a:cs typeface="Arial"/>
              </a:rPr>
              <a:t>the</a:t>
            </a:r>
            <a:r>
              <a:rPr sz="2200" b="1" i="1" dirty="0">
                <a:solidFill>
                  <a:schemeClr val="tx2"/>
                </a:solidFill>
                <a:latin typeface="Arial"/>
                <a:cs typeface="Arial"/>
              </a:rPr>
              <a:t> </a:t>
            </a:r>
            <a:r>
              <a:rPr sz="2200" b="1" i="1" spc="-5" dirty="0">
                <a:solidFill>
                  <a:schemeClr val="tx2"/>
                </a:solidFill>
                <a:latin typeface="Arial"/>
                <a:cs typeface="Arial"/>
              </a:rPr>
              <a:t>Practice</a:t>
            </a:r>
            <a:r>
              <a:rPr sz="2200" b="1" i="1" spc="30" dirty="0">
                <a:solidFill>
                  <a:schemeClr val="tx2"/>
                </a:solidFill>
                <a:latin typeface="Arial"/>
                <a:cs typeface="Arial"/>
              </a:rPr>
              <a:t> </a:t>
            </a:r>
            <a:r>
              <a:rPr sz="2200" b="1" i="1" spc="-5" dirty="0">
                <a:solidFill>
                  <a:schemeClr val="tx2"/>
                </a:solidFill>
                <a:latin typeface="Arial"/>
                <a:cs typeface="Arial"/>
              </a:rPr>
              <a:t>Directions</a:t>
            </a:r>
            <a:r>
              <a:rPr sz="2200" b="1" spc="-5" dirty="0">
                <a:solidFill>
                  <a:schemeClr val="tx2"/>
                </a:solidFill>
                <a:latin typeface="Arial"/>
                <a:cs typeface="Arial"/>
              </a:rPr>
              <a:t>.</a:t>
            </a:r>
            <a:endParaRPr sz="2200" b="1" dirty="0">
              <a:solidFill>
                <a:schemeClr val="tx2"/>
              </a:solidFill>
              <a:latin typeface="Arial"/>
              <a:cs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525145" marR="5080">
              <a:lnSpc>
                <a:spcPct val="100000"/>
              </a:lnSpc>
              <a:spcBef>
                <a:spcPts val="100"/>
              </a:spcBef>
            </a:pPr>
            <a:r>
              <a:rPr spc="-5" dirty="0"/>
              <a:t>Methods</a:t>
            </a:r>
            <a:r>
              <a:rPr spc="-40" dirty="0"/>
              <a:t> </a:t>
            </a:r>
            <a:r>
              <a:rPr dirty="0"/>
              <a:t>of</a:t>
            </a:r>
            <a:r>
              <a:rPr spc="-40" dirty="0"/>
              <a:t> </a:t>
            </a:r>
            <a:r>
              <a:rPr dirty="0"/>
              <a:t>Enforcement</a:t>
            </a:r>
            <a:r>
              <a:rPr spc="-60" dirty="0"/>
              <a:t> </a:t>
            </a:r>
            <a:r>
              <a:rPr dirty="0"/>
              <a:t>of </a:t>
            </a:r>
            <a:r>
              <a:rPr spc="-1040" dirty="0"/>
              <a:t> </a:t>
            </a:r>
            <a:r>
              <a:rPr dirty="0"/>
              <a:t>Judgment</a:t>
            </a:r>
          </a:p>
        </p:txBody>
      </p:sp>
      <p:pic>
        <p:nvPicPr>
          <p:cNvPr id="3" name="object 3"/>
          <p:cNvPicPr/>
          <p:nvPr/>
        </p:nvPicPr>
        <p:blipFill>
          <a:blip r:embed="rId2" cstate="print"/>
          <a:stretch>
            <a:fillRect/>
          </a:stretch>
        </p:blipFill>
        <p:spPr>
          <a:xfrm>
            <a:off x="437365" y="1693143"/>
            <a:ext cx="4126275" cy="2510824"/>
          </a:xfrm>
          <a:prstGeom prst="rect">
            <a:avLst/>
          </a:prstGeom>
        </p:spPr>
      </p:pic>
      <p:sp>
        <p:nvSpPr>
          <p:cNvPr id="4" name="object 4"/>
          <p:cNvSpPr txBox="1"/>
          <p:nvPr/>
        </p:nvSpPr>
        <p:spPr>
          <a:xfrm>
            <a:off x="846531" y="1936496"/>
            <a:ext cx="3321685" cy="254000"/>
          </a:xfrm>
          <a:prstGeom prst="rect">
            <a:avLst/>
          </a:prstGeom>
        </p:spPr>
        <p:txBody>
          <a:bodyPr vert="horz" wrap="square" lIns="0" tIns="12700" rIns="0" bIns="0" rtlCol="0">
            <a:spAutoFit/>
          </a:bodyPr>
          <a:lstStyle/>
          <a:p>
            <a:pPr marL="12700">
              <a:lnSpc>
                <a:spcPct val="100000"/>
              </a:lnSpc>
              <a:spcBef>
                <a:spcPts val="100"/>
              </a:spcBef>
            </a:pPr>
            <a:r>
              <a:rPr sz="1500" b="1" dirty="0">
                <a:solidFill>
                  <a:srgbClr val="920A88"/>
                </a:solidFill>
                <a:latin typeface="Arial"/>
                <a:cs typeface="Arial"/>
              </a:rPr>
              <a:t>Judgment</a:t>
            </a:r>
            <a:r>
              <a:rPr sz="1500" b="1" spc="-15" dirty="0">
                <a:solidFill>
                  <a:srgbClr val="920A88"/>
                </a:solidFill>
                <a:latin typeface="Arial"/>
                <a:cs typeface="Arial"/>
              </a:rPr>
              <a:t> </a:t>
            </a:r>
            <a:r>
              <a:rPr sz="1500" b="1" dirty="0">
                <a:solidFill>
                  <a:srgbClr val="920A88"/>
                </a:solidFill>
                <a:latin typeface="Arial"/>
                <a:cs typeface="Arial"/>
              </a:rPr>
              <a:t>for</a:t>
            </a:r>
            <a:r>
              <a:rPr sz="1500" b="1" spc="-20" dirty="0">
                <a:solidFill>
                  <a:srgbClr val="920A88"/>
                </a:solidFill>
                <a:latin typeface="Arial"/>
                <a:cs typeface="Arial"/>
              </a:rPr>
              <a:t> </a:t>
            </a:r>
            <a:r>
              <a:rPr sz="1500" b="1" dirty="0">
                <a:solidFill>
                  <a:srgbClr val="920A88"/>
                </a:solidFill>
                <a:latin typeface="Arial"/>
                <a:cs typeface="Arial"/>
              </a:rPr>
              <a:t>the</a:t>
            </a:r>
            <a:r>
              <a:rPr sz="1500" b="1" spc="-10" dirty="0">
                <a:solidFill>
                  <a:srgbClr val="920A88"/>
                </a:solidFill>
                <a:latin typeface="Arial"/>
                <a:cs typeface="Arial"/>
              </a:rPr>
              <a:t> Payment</a:t>
            </a:r>
            <a:r>
              <a:rPr sz="1500" b="1" spc="25" dirty="0">
                <a:solidFill>
                  <a:srgbClr val="920A88"/>
                </a:solidFill>
                <a:latin typeface="Arial"/>
                <a:cs typeface="Arial"/>
              </a:rPr>
              <a:t> </a:t>
            </a:r>
            <a:r>
              <a:rPr sz="1500" b="1" dirty="0">
                <a:solidFill>
                  <a:srgbClr val="920A88"/>
                </a:solidFill>
                <a:latin typeface="Arial"/>
                <a:cs typeface="Arial"/>
              </a:rPr>
              <a:t>of</a:t>
            </a:r>
            <a:r>
              <a:rPr sz="1500" b="1" spc="-15" dirty="0">
                <a:solidFill>
                  <a:srgbClr val="920A88"/>
                </a:solidFill>
                <a:latin typeface="Arial"/>
                <a:cs typeface="Arial"/>
              </a:rPr>
              <a:t> </a:t>
            </a:r>
            <a:r>
              <a:rPr sz="1500" b="1" dirty="0">
                <a:solidFill>
                  <a:srgbClr val="920A88"/>
                </a:solidFill>
                <a:latin typeface="Arial"/>
                <a:cs typeface="Arial"/>
              </a:rPr>
              <a:t>Money</a:t>
            </a:r>
            <a:endParaRPr sz="1500">
              <a:latin typeface="Arial"/>
              <a:cs typeface="Arial"/>
            </a:endParaRPr>
          </a:p>
        </p:txBody>
      </p:sp>
      <p:sp>
        <p:nvSpPr>
          <p:cNvPr id="5" name="object 5"/>
          <p:cNvSpPr txBox="1"/>
          <p:nvPr/>
        </p:nvSpPr>
        <p:spPr>
          <a:xfrm>
            <a:off x="1302511" y="2419603"/>
            <a:ext cx="2395855" cy="1121410"/>
          </a:xfrm>
          <a:prstGeom prst="rect">
            <a:avLst/>
          </a:prstGeom>
        </p:spPr>
        <p:txBody>
          <a:bodyPr vert="horz" wrap="square" lIns="0" tIns="12700" rIns="0" bIns="0" rtlCol="0">
            <a:spAutoFit/>
          </a:bodyPr>
          <a:lstStyle/>
          <a:p>
            <a:pPr marL="12700" marR="5080" indent="2540" algn="ctr">
              <a:lnSpc>
                <a:spcPct val="119800"/>
              </a:lnSpc>
              <a:spcBef>
                <a:spcPts val="100"/>
              </a:spcBef>
            </a:pPr>
            <a:r>
              <a:rPr sz="1500" dirty="0">
                <a:solidFill>
                  <a:srgbClr val="920A88"/>
                </a:solidFill>
                <a:latin typeface="Arial"/>
                <a:cs typeface="Arial"/>
              </a:rPr>
              <a:t>Writ of </a:t>
            </a:r>
            <a:r>
              <a:rPr sz="1500" spc="-5" dirty="0">
                <a:solidFill>
                  <a:srgbClr val="920A88"/>
                </a:solidFill>
                <a:latin typeface="Arial"/>
                <a:cs typeface="Arial"/>
              </a:rPr>
              <a:t>Fieri Facias </a:t>
            </a:r>
            <a:r>
              <a:rPr sz="1500" dirty="0">
                <a:solidFill>
                  <a:srgbClr val="920A88"/>
                </a:solidFill>
                <a:latin typeface="Arial"/>
                <a:cs typeface="Arial"/>
              </a:rPr>
              <a:t>(Fifa) </a:t>
            </a:r>
            <a:r>
              <a:rPr sz="1500" spc="5" dirty="0">
                <a:solidFill>
                  <a:srgbClr val="920A88"/>
                </a:solidFill>
                <a:latin typeface="Arial"/>
                <a:cs typeface="Arial"/>
              </a:rPr>
              <a:t> </a:t>
            </a:r>
            <a:r>
              <a:rPr sz="1500" dirty="0">
                <a:solidFill>
                  <a:srgbClr val="920A88"/>
                </a:solidFill>
                <a:latin typeface="Arial"/>
                <a:cs typeface="Arial"/>
              </a:rPr>
              <a:t>Garnishee</a:t>
            </a:r>
            <a:r>
              <a:rPr sz="1500" spc="415" dirty="0">
                <a:solidFill>
                  <a:srgbClr val="920A88"/>
                </a:solidFill>
                <a:latin typeface="Arial"/>
                <a:cs typeface="Arial"/>
              </a:rPr>
              <a:t> </a:t>
            </a:r>
            <a:r>
              <a:rPr sz="1500" dirty="0">
                <a:solidFill>
                  <a:srgbClr val="920A88"/>
                </a:solidFill>
                <a:latin typeface="Arial"/>
                <a:cs typeface="Arial"/>
              </a:rPr>
              <a:t>Proceedings </a:t>
            </a:r>
            <a:r>
              <a:rPr sz="1500" spc="5" dirty="0">
                <a:solidFill>
                  <a:srgbClr val="920A88"/>
                </a:solidFill>
                <a:latin typeface="Arial"/>
                <a:cs typeface="Arial"/>
              </a:rPr>
              <a:t> </a:t>
            </a:r>
            <a:r>
              <a:rPr sz="1500" dirty="0">
                <a:solidFill>
                  <a:srgbClr val="920A88"/>
                </a:solidFill>
                <a:latin typeface="Arial"/>
                <a:cs typeface="Arial"/>
              </a:rPr>
              <a:t>Writ of </a:t>
            </a:r>
            <a:r>
              <a:rPr sz="1500" spc="-5" dirty="0">
                <a:solidFill>
                  <a:srgbClr val="920A88"/>
                </a:solidFill>
                <a:latin typeface="Arial"/>
                <a:cs typeface="Arial"/>
              </a:rPr>
              <a:t>Sequestration </a:t>
            </a:r>
            <a:r>
              <a:rPr sz="1500" dirty="0">
                <a:solidFill>
                  <a:srgbClr val="920A88"/>
                </a:solidFill>
                <a:latin typeface="Arial"/>
                <a:cs typeface="Arial"/>
              </a:rPr>
              <a:t> Judgment</a:t>
            </a:r>
            <a:r>
              <a:rPr sz="1500" spc="-65" dirty="0">
                <a:solidFill>
                  <a:srgbClr val="920A88"/>
                </a:solidFill>
                <a:latin typeface="Arial"/>
                <a:cs typeface="Arial"/>
              </a:rPr>
              <a:t> </a:t>
            </a:r>
            <a:r>
              <a:rPr sz="1500" dirty="0">
                <a:solidFill>
                  <a:srgbClr val="920A88"/>
                </a:solidFill>
                <a:latin typeface="Arial"/>
                <a:cs typeface="Arial"/>
              </a:rPr>
              <a:t>Debtor</a:t>
            </a:r>
            <a:r>
              <a:rPr sz="1500" spc="-55" dirty="0">
                <a:solidFill>
                  <a:srgbClr val="920A88"/>
                </a:solidFill>
                <a:latin typeface="Arial"/>
                <a:cs typeface="Arial"/>
              </a:rPr>
              <a:t> </a:t>
            </a:r>
            <a:r>
              <a:rPr sz="1500" spc="-5" dirty="0">
                <a:solidFill>
                  <a:srgbClr val="920A88"/>
                </a:solidFill>
                <a:latin typeface="Arial"/>
                <a:cs typeface="Arial"/>
              </a:rPr>
              <a:t>Summons</a:t>
            </a:r>
            <a:endParaRPr sz="1500">
              <a:latin typeface="Arial"/>
              <a:cs typeface="Arial"/>
            </a:endParaRPr>
          </a:p>
        </p:txBody>
      </p:sp>
      <p:pic>
        <p:nvPicPr>
          <p:cNvPr id="6" name="object 6"/>
          <p:cNvPicPr/>
          <p:nvPr/>
        </p:nvPicPr>
        <p:blipFill>
          <a:blip r:embed="rId3" cstate="print"/>
          <a:stretch>
            <a:fillRect/>
          </a:stretch>
        </p:blipFill>
        <p:spPr>
          <a:xfrm>
            <a:off x="4491228" y="1679448"/>
            <a:ext cx="4155185" cy="2533650"/>
          </a:xfrm>
          <a:prstGeom prst="rect">
            <a:avLst/>
          </a:prstGeom>
        </p:spPr>
      </p:pic>
      <p:sp>
        <p:nvSpPr>
          <p:cNvPr id="7" name="object 7"/>
          <p:cNvSpPr txBox="1"/>
          <p:nvPr/>
        </p:nvSpPr>
        <p:spPr>
          <a:xfrm>
            <a:off x="4741545" y="1882267"/>
            <a:ext cx="3658235" cy="269240"/>
          </a:xfrm>
          <a:prstGeom prst="rect">
            <a:avLst/>
          </a:prstGeom>
        </p:spPr>
        <p:txBody>
          <a:bodyPr vert="horz" wrap="square" lIns="0" tIns="12065" rIns="0" bIns="0" rtlCol="0">
            <a:spAutoFit/>
          </a:bodyPr>
          <a:lstStyle/>
          <a:p>
            <a:pPr marL="12700">
              <a:lnSpc>
                <a:spcPct val="100000"/>
              </a:lnSpc>
              <a:spcBef>
                <a:spcPts val="95"/>
              </a:spcBef>
            </a:pPr>
            <a:r>
              <a:rPr sz="1600" b="1" spc="-5" dirty="0">
                <a:solidFill>
                  <a:srgbClr val="920A88"/>
                </a:solidFill>
                <a:latin typeface="Arial"/>
                <a:cs typeface="Arial"/>
              </a:rPr>
              <a:t>Judgment</a:t>
            </a:r>
            <a:r>
              <a:rPr sz="1600" b="1" spc="15" dirty="0">
                <a:solidFill>
                  <a:srgbClr val="920A88"/>
                </a:solidFill>
                <a:latin typeface="Arial"/>
                <a:cs typeface="Arial"/>
              </a:rPr>
              <a:t> </a:t>
            </a:r>
            <a:r>
              <a:rPr sz="1600" b="1" spc="-10" dirty="0">
                <a:solidFill>
                  <a:srgbClr val="920A88"/>
                </a:solidFill>
                <a:latin typeface="Arial"/>
                <a:cs typeface="Arial"/>
              </a:rPr>
              <a:t>for</a:t>
            </a:r>
            <a:r>
              <a:rPr sz="1600" b="1" spc="5" dirty="0">
                <a:solidFill>
                  <a:srgbClr val="920A88"/>
                </a:solidFill>
                <a:latin typeface="Arial"/>
                <a:cs typeface="Arial"/>
              </a:rPr>
              <a:t> </a:t>
            </a:r>
            <a:r>
              <a:rPr sz="1600" b="1" spc="-10" dirty="0">
                <a:solidFill>
                  <a:srgbClr val="920A88"/>
                </a:solidFill>
                <a:latin typeface="Arial"/>
                <a:cs typeface="Arial"/>
              </a:rPr>
              <a:t>the</a:t>
            </a:r>
            <a:r>
              <a:rPr sz="1600" b="1" spc="5" dirty="0">
                <a:solidFill>
                  <a:srgbClr val="920A88"/>
                </a:solidFill>
                <a:latin typeface="Arial"/>
                <a:cs typeface="Arial"/>
              </a:rPr>
              <a:t> </a:t>
            </a:r>
            <a:r>
              <a:rPr sz="1600" b="1" spc="-5" dirty="0">
                <a:solidFill>
                  <a:srgbClr val="920A88"/>
                </a:solidFill>
                <a:latin typeface="Arial"/>
                <a:cs typeface="Arial"/>
              </a:rPr>
              <a:t>Possession</a:t>
            </a:r>
            <a:r>
              <a:rPr sz="1600" b="1" spc="5" dirty="0">
                <a:solidFill>
                  <a:srgbClr val="920A88"/>
                </a:solidFill>
                <a:latin typeface="Arial"/>
                <a:cs typeface="Arial"/>
              </a:rPr>
              <a:t> </a:t>
            </a:r>
            <a:r>
              <a:rPr sz="1600" b="1" spc="-5" dirty="0">
                <a:solidFill>
                  <a:srgbClr val="920A88"/>
                </a:solidFill>
                <a:latin typeface="Arial"/>
                <a:cs typeface="Arial"/>
              </a:rPr>
              <a:t>of Land</a:t>
            </a:r>
            <a:endParaRPr sz="1600">
              <a:latin typeface="Arial"/>
              <a:cs typeface="Arial"/>
            </a:endParaRPr>
          </a:p>
        </p:txBody>
      </p:sp>
      <p:sp>
        <p:nvSpPr>
          <p:cNvPr id="8" name="object 8"/>
          <p:cNvSpPr txBox="1"/>
          <p:nvPr/>
        </p:nvSpPr>
        <p:spPr>
          <a:xfrm>
            <a:off x="5611748" y="2416327"/>
            <a:ext cx="1917700" cy="902335"/>
          </a:xfrm>
          <a:prstGeom prst="rect">
            <a:avLst/>
          </a:prstGeom>
        </p:spPr>
        <p:txBody>
          <a:bodyPr vert="horz" wrap="square" lIns="0" tIns="13335" rIns="0" bIns="0" rtlCol="0">
            <a:spAutoFit/>
          </a:bodyPr>
          <a:lstStyle/>
          <a:p>
            <a:pPr marL="12700" marR="5080" indent="-1905" algn="ctr">
              <a:lnSpc>
                <a:spcPct val="119700"/>
              </a:lnSpc>
              <a:spcBef>
                <a:spcPts val="105"/>
              </a:spcBef>
            </a:pPr>
            <a:r>
              <a:rPr sz="1600" spc="-10" dirty="0">
                <a:solidFill>
                  <a:srgbClr val="920A88"/>
                </a:solidFill>
                <a:latin typeface="Arial"/>
                <a:cs typeface="Arial"/>
              </a:rPr>
              <a:t>Writ </a:t>
            </a:r>
            <a:r>
              <a:rPr sz="1600" spc="-5" dirty="0">
                <a:solidFill>
                  <a:srgbClr val="920A88"/>
                </a:solidFill>
                <a:latin typeface="Arial"/>
                <a:cs typeface="Arial"/>
              </a:rPr>
              <a:t>of Possession </a:t>
            </a:r>
            <a:r>
              <a:rPr sz="1600" dirty="0">
                <a:solidFill>
                  <a:srgbClr val="920A88"/>
                </a:solidFill>
                <a:latin typeface="Arial"/>
                <a:cs typeface="Arial"/>
              </a:rPr>
              <a:t> </a:t>
            </a:r>
            <a:r>
              <a:rPr sz="1600" spc="-10" dirty="0">
                <a:solidFill>
                  <a:srgbClr val="920A88"/>
                </a:solidFill>
                <a:latin typeface="Arial"/>
                <a:cs typeface="Arial"/>
              </a:rPr>
              <a:t>Writ</a:t>
            </a:r>
            <a:r>
              <a:rPr sz="1600" spc="-25" dirty="0">
                <a:solidFill>
                  <a:srgbClr val="920A88"/>
                </a:solidFill>
                <a:latin typeface="Arial"/>
                <a:cs typeface="Arial"/>
              </a:rPr>
              <a:t> </a:t>
            </a:r>
            <a:r>
              <a:rPr sz="1600" spc="-5" dirty="0">
                <a:solidFill>
                  <a:srgbClr val="920A88"/>
                </a:solidFill>
                <a:latin typeface="Arial"/>
                <a:cs typeface="Arial"/>
              </a:rPr>
              <a:t>of</a:t>
            </a:r>
            <a:r>
              <a:rPr sz="1600" spc="-20" dirty="0">
                <a:solidFill>
                  <a:srgbClr val="920A88"/>
                </a:solidFill>
                <a:latin typeface="Arial"/>
                <a:cs typeface="Arial"/>
              </a:rPr>
              <a:t> </a:t>
            </a:r>
            <a:r>
              <a:rPr sz="1600" spc="-5" dirty="0">
                <a:solidFill>
                  <a:srgbClr val="920A88"/>
                </a:solidFill>
                <a:latin typeface="Arial"/>
                <a:cs typeface="Arial"/>
              </a:rPr>
              <a:t>Sequestration </a:t>
            </a:r>
            <a:r>
              <a:rPr sz="1600" spc="-425" dirty="0">
                <a:solidFill>
                  <a:srgbClr val="920A88"/>
                </a:solidFill>
                <a:latin typeface="Arial"/>
                <a:cs typeface="Arial"/>
              </a:rPr>
              <a:t> </a:t>
            </a:r>
            <a:r>
              <a:rPr sz="1600" spc="-5" dirty="0">
                <a:solidFill>
                  <a:srgbClr val="920A88"/>
                </a:solidFill>
                <a:latin typeface="Arial"/>
                <a:cs typeface="Arial"/>
              </a:rPr>
              <a:t>Committal</a:t>
            </a:r>
            <a:r>
              <a:rPr sz="1600" spc="-10" dirty="0">
                <a:solidFill>
                  <a:srgbClr val="920A88"/>
                </a:solidFill>
                <a:latin typeface="Arial"/>
                <a:cs typeface="Arial"/>
              </a:rPr>
              <a:t> </a:t>
            </a:r>
            <a:r>
              <a:rPr sz="1600" spc="-5" dirty="0">
                <a:solidFill>
                  <a:srgbClr val="920A88"/>
                </a:solidFill>
                <a:latin typeface="Arial"/>
                <a:cs typeface="Arial"/>
              </a:rPr>
              <a:t>Order</a:t>
            </a:r>
            <a:endParaRPr sz="1600">
              <a:latin typeface="Arial"/>
              <a:cs typeface="Arial"/>
            </a:endParaRPr>
          </a:p>
        </p:txBody>
      </p:sp>
      <p:pic>
        <p:nvPicPr>
          <p:cNvPr id="9" name="object 9"/>
          <p:cNvPicPr/>
          <p:nvPr/>
        </p:nvPicPr>
        <p:blipFill>
          <a:blip r:embed="rId4" cstate="print"/>
          <a:stretch>
            <a:fillRect/>
          </a:stretch>
        </p:blipFill>
        <p:spPr>
          <a:xfrm>
            <a:off x="423672" y="4126991"/>
            <a:ext cx="4153662" cy="2535174"/>
          </a:xfrm>
          <a:prstGeom prst="rect">
            <a:avLst/>
          </a:prstGeom>
        </p:spPr>
      </p:pic>
      <p:sp>
        <p:nvSpPr>
          <p:cNvPr id="10" name="object 10"/>
          <p:cNvSpPr txBox="1"/>
          <p:nvPr/>
        </p:nvSpPr>
        <p:spPr>
          <a:xfrm>
            <a:off x="593242" y="4837938"/>
            <a:ext cx="3815079" cy="269240"/>
          </a:xfrm>
          <a:prstGeom prst="rect">
            <a:avLst/>
          </a:prstGeom>
        </p:spPr>
        <p:txBody>
          <a:bodyPr vert="horz" wrap="square" lIns="0" tIns="12065" rIns="0" bIns="0" rtlCol="0">
            <a:spAutoFit/>
          </a:bodyPr>
          <a:lstStyle/>
          <a:p>
            <a:pPr marL="12700">
              <a:lnSpc>
                <a:spcPct val="100000"/>
              </a:lnSpc>
              <a:spcBef>
                <a:spcPts val="95"/>
              </a:spcBef>
            </a:pPr>
            <a:r>
              <a:rPr sz="1600" b="1" spc="-5" dirty="0">
                <a:solidFill>
                  <a:srgbClr val="920A88"/>
                </a:solidFill>
                <a:latin typeface="Arial"/>
                <a:cs typeface="Arial"/>
              </a:rPr>
              <a:t>Judgment</a:t>
            </a:r>
            <a:r>
              <a:rPr sz="1600" b="1" spc="20" dirty="0">
                <a:solidFill>
                  <a:srgbClr val="920A88"/>
                </a:solidFill>
                <a:latin typeface="Arial"/>
                <a:cs typeface="Arial"/>
              </a:rPr>
              <a:t> </a:t>
            </a:r>
            <a:r>
              <a:rPr sz="1600" b="1" spc="-10" dirty="0">
                <a:solidFill>
                  <a:srgbClr val="920A88"/>
                </a:solidFill>
                <a:latin typeface="Arial"/>
                <a:cs typeface="Arial"/>
              </a:rPr>
              <a:t>for</a:t>
            </a:r>
            <a:r>
              <a:rPr sz="1600" b="1" spc="5" dirty="0">
                <a:solidFill>
                  <a:srgbClr val="920A88"/>
                </a:solidFill>
                <a:latin typeface="Arial"/>
                <a:cs typeface="Arial"/>
              </a:rPr>
              <a:t> </a:t>
            </a:r>
            <a:r>
              <a:rPr sz="1600" b="1" spc="-10" dirty="0">
                <a:solidFill>
                  <a:srgbClr val="920A88"/>
                </a:solidFill>
                <a:latin typeface="Arial"/>
                <a:cs typeface="Arial"/>
              </a:rPr>
              <a:t>the</a:t>
            </a:r>
            <a:r>
              <a:rPr sz="1600" b="1" spc="5" dirty="0">
                <a:solidFill>
                  <a:srgbClr val="920A88"/>
                </a:solidFill>
                <a:latin typeface="Arial"/>
                <a:cs typeface="Arial"/>
              </a:rPr>
              <a:t> </a:t>
            </a:r>
            <a:r>
              <a:rPr sz="1600" b="1" spc="-5" dirty="0">
                <a:solidFill>
                  <a:srgbClr val="920A88"/>
                </a:solidFill>
                <a:latin typeface="Arial"/>
                <a:cs typeface="Arial"/>
              </a:rPr>
              <a:t>Possession</a:t>
            </a:r>
            <a:r>
              <a:rPr sz="1600" b="1" spc="15" dirty="0">
                <a:solidFill>
                  <a:srgbClr val="920A88"/>
                </a:solidFill>
                <a:latin typeface="Arial"/>
                <a:cs typeface="Arial"/>
              </a:rPr>
              <a:t> </a:t>
            </a:r>
            <a:r>
              <a:rPr sz="1600" b="1" spc="-5" dirty="0">
                <a:solidFill>
                  <a:srgbClr val="920A88"/>
                </a:solidFill>
                <a:latin typeface="Arial"/>
                <a:cs typeface="Arial"/>
              </a:rPr>
              <a:t>of </a:t>
            </a:r>
            <a:r>
              <a:rPr sz="1600" b="1" spc="-10" dirty="0">
                <a:solidFill>
                  <a:srgbClr val="920A88"/>
                </a:solidFill>
                <a:latin typeface="Arial"/>
                <a:cs typeface="Arial"/>
              </a:rPr>
              <a:t>Goods</a:t>
            </a:r>
            <a:endParaRPr sz="1600">
              <a:latin typeface="Arial"/>
              <a:cs typeface="Arial"/>
            </a:endParaRPr>
          </a:p>
        </p:txBody>
      </p:sp>
      <p:sp>
        <p:nvSpPr>
          <p:cNvPr id="11" name="object 11"/>
          <p:cNvSpPr txBox="1"/>
          <p:nvPr/>
        </p:nvSpPr>
        <p:spPr>
          <a:xfrm>
            <a:off x="678586" y="5421883"/>
            <a:ext cx="3644265" cy="1062990"/>
          </a:xfrm>
          <a:prstGeom prst="rect">
            <a:avLst/>
          </a:prstGeom>
        </p:spPr>
        <p:txBody>
          <a:bodyPr vert="horz" wrap="square" lIns="0" tIns="46355" rIns="0" bIns="0" rtlCol="0">
            <a:spAutoFit/>
          </a:bodyPr>
          <a:lstStyle/>
          <a:p>
            <a:pPr marL="12700" marR="5080" algn="ctr">
              <a:lnSpc>
                <a:spcPts val="1660"/>
              </a:lnSpc>
              <a:spcBef>
                <a:spcPts val="365"/>
              </a:spcBef>
            </a:pPr>
            <a:r>
              <a:rPr sz="1600" spc="-10" dirty="0">
                <a:solidFill>
                  <a:srgbClr val="920A88"/>
                </a:solidFill>
                <a:latin typeface="Arial"/>
                <a:cs typeface="Arial"/>
              </a:rPr>
              <a:t>Writ</a:t>
            </a:r>
            <a:r>
              <a:rPr sz="1600" spc="-5" dirty="0">
                <a:solidFill>
                  <a:srgbClr val="920A88"/>
                </a:solidFill>
                <a:latin typeface="Arial"/>
                <a:cs typeface="Arial"/>
              </a:rPr>
              <a:t> of</a:t>
            </a:r>
            <a:r>
              <a:rPr sz="1600" dirty="0">
                <a:solidFill>
                  <a:srgbClr val="920A88"/>
                </a:solidFill>
                <a:latin typeface="Arial"/>
                <a:cs typeface="Arial"/>
              </a:rPr>
              <a:t> </a:t>
            </a:r>
            <a:r>
              <a:rPr sz="1600" spc="-5" dirty="0">
                <a:solidFill>
                  <a:srgbClr val="920A88"/>
                </a:solidFill>
                <a:latin typeface="Arial"/>
                <a:cs typeface="Arial"/>
              </a:rPr>
              <a:t>Specific Delivery</a:t>
            </a:r>
            <a:r>
              <a:rPr sz="1600" spc="-10" dirty="0">
                <a:solidFill>
                  <a:srgbClr val="920A88"/>
                </a:solidFill>
                <a:latin typeface="Arial"/>
                <a:cs typeface="Arial"/>
              </a:rPr>
              <a:t> </a:t>
            </a:r>
            <a:r>
              <a:rPr sz="1600" spc="-5" dirty="0">
                <a:solidFill>
                  <a:srgbClr val="920A88"/>
                </a:solidFill>
                <a:latin typeface="Arial"/>
                <a:cs typeface="Arial"/>
              </a:rPr>
              <a:t>or</a:t>
            </a:r>
            <a:r>
              <a:rPr sz="1600" spc="10" dirty="0">
                <a:solidFill>
                  <a:srgbClr val="920A88"/>
                </a:solidFill>
                <a:latin typeface="Arial"/>
                <a:cs typeface="Arial"/>
              </a:rPr>
              <a:t> </a:t>
            </a:r>
            <a:r>
              <a:rPr sz="1600" spc="-5" dirty="0">
                <a:solidFill>
                  <a:srgbClr val="920A88"/>
                </a:solidFill>
                <a:latin typeface="Arial"/>
                <a:cs typeface="Arial"/>
              </a:rPr>
              <a:t>Restitution</a:t>
            </a:r>
            <a:r>
              <a:rPr sz="1600" dirty="0">
                <a:solidFill>
                  <a:srgbClr val="920A88"/>
                </a:solidFill>
                <a:latin typeface="Arial"/>
                <a:cs typeface="Arial"/>
              </a:rPr>
              <a:t> </a:t>
            </a:r>
            <a:r>
              <a:rPr sz="1600" spc="-5" dirty="0">
                <a:solidFill>
                  <a:srgbClr val="920A88"/>
                </a:solidFill>
                <a:latin typeface="Arial"/>
                <a:cs typeface="Arial"/>
              </a:rPr>
              <a:t>of </a:t>
            </a:r>
            <a:r>
              <a:rPr sz="1600" spc="-430" dirty="0">
                <a:solidFill>
                  <a:srgbClr val="920A88"/>
                </a:solidFill>
                <a:latin typeface="Arial"/>
                <a:cs typeface="Arial"/>
              </a:rPr>
              <a:t> </a:t>
            </a:r>
            <a:r>
              <a:rPr sz="1600" spc="-5" dirty="0">
                <a:solidFill>
                  <a:srgbClr val="920A88"/>
                </a:solidFill>
                <a:latin typeface="Arial"/>
                <a:cs typeface="Arial"/>
              </a:rPr>
              <a:t>their</a:t>
            </a:r>
            <a:r>
              <a:rPr sz="1600" spc="-10" dirty="0">
                <a:solidFill>
                  <a:srgbClr val="920A88"/>
                </a:solidFill>
                <a:latin typeface="Arial"/>
                <a:cs typeface="Arial"/>
              </a:rPr>
              <a:t> </a:t>
            </a:r>
            <a:r>
              <a:rPr sz="1600" spc="-5" dirty="0">
                <a:solidFill>
                  <a:srgbClr val="920A88"/>
                </a:solidFill>
                <a:latin typeface="Arial"/>
                <a:cs typeface="Arial"/>
              </a:rPr>
              <a:t>value</a:t>
            </a:r>
            <a:endParaRPr sz="1600">
              <a:latin typeface="Arial"/>
              <a:cs typeface="Arial"/>
            </a:endParaRPr>
          </a:p>
          <a:p>
            <a:pPr marL="876300" marR="867410" algn="ctr">
              <a:lnSpc>
                <a:spcPts val="2290"/>
              </a:lnSpc>
              <a:spcBef>
                <a:spcPts val="100"/>
              </a:spcBef>
            </a:pPr>
            <a:r>
              <a:rPr sz="1600" spc="-10" dirty="0">
                <a:solidFill>
                  <a:srgbClr val="920A88"/>
                </a:solidFill>
                <a:latin typeface="Arial"/>
                <a:cs typeface="Arial"/>
              </a:rPr>
              <a:t>Writ</a:t>
            </a:r>
            <a:r>
              <a:rPr sz="1600" spc="-25" dirty="0">
                <a:solidFill>
                  <a:srgbClr val="920A88"/>
                </a:solidFill>
                <a:latin typeface="Arial"/>
                <a:cs typeface="Arial"/>
              </a:rPr>
              <a:t> </a:t>
            </a:r>
            <a:r>
              <a:rPr sz="1600" spc="-5" dirty="0">
                <a:solidFill>
                  <a:srgbClr val="920A88"/>
                </a:solidFill>
                <a:latin typeface="Arial"/>
                <a:cs typeface="Arial"/>
              </a:rPr>
              <a:t>of</a:t>
            </a:r>
            <a:r>
              <a:rPr sz="1600" spc="-20" dirty="0">
                <a:solidFill>
                  <a:srgbClr val="920A88"/>
                </a:solidFill>
                <a:latin typeface="Arial"/>
                <a:cs typeface="Arial"/>
              </a:rPr>
              <a:t> </a:t>
            </a:r>
            <a:r>
              <a:rPr sz="1600" spc="-5" dirty="0">
                <a:solidFill>
                  <a:srgbClr val="920A88"/>
                </a:solidFill>
                <a:latin typeface="Arial"/>
                <a:cs typeface="Arial"/>
              </a:rPr>
              <a:t>Sequestration </a:t>
            </a:r>
            <a:r>
              <a:rPr sz="1600" spc="-425" dirty="0">
                <a:solidFill>
                  <a:srgbClr val="920A88"/>
                </a:solidFill>
                <a:latin typeface="Arial"/>
                <a:cs typeface="Arial"/>
              </a:rPr>
              <a:t> </a:t>
            </a:r>
            <a:r>
              <a:rPr sz="1600" spc="-5" dirty="0">
                <a:solidFill>
                  <a:srgbClr val="920A88"/>
                </a:solidFill>
                <a:latin typeface="Arial"/>
                <a:cs typeface="Arial"/>
              </a:rPr>
              <a:t>Committal</a:t>
            </a:r>
            <a:r>
              <a:rPr sz="1600" spc="-10" dirty="0">
                <a:solidFill>
                  <a:srgbClr val="920A88"/>
                </a:solidFill>
                <a:latin typeface="Arial"/>
                <a:cs typeface="Arial"/>
              </a:rPr>
              <a:t> </a:t>
            </a:r>
            <a:r>
              <a:rPr sz="1600" spc="-5" dirty="0">
                <a:solidFill>
                  <a:srgbClr val="920A88"/>
                </a:solidFill>
                <a:latin typeface="Arial"/>
                <a:cs typeface="Arial"/>
              </a:rPr>
              <a:t>Order</a:t>
            </a:r>
            <a:endParaRPr sz="1600">
              <a:latin typeface="Arial"/>
              <a:cs typeface="Arial"/>
            </a:endParaRPr>
          </a:p>
        </p:txBody>
      </p:sp>
      <p:pic>
        <p:nvPicPr>
          <p:cNvPr id="12" name="object 12"/>
          <p:cNvPicPr/>
          <p:nvPr/>
        </p:nvPicPr>
        <p:blipFill>
          <a:blip r:embed="rId5" cstate="print"/>
          <a:stretch>
            <a:fillRect/>
          </a:stretch>
        </p:blipFill>
        <p:spPr>
          <a:xfrm>
            <a:off x="4491228" y="4126991"/>
            <a:ext cx="4155185" cy="2535174"/>
          </a:xfrm>
          <a:prstGeom prst="rect">
            <a:avLst/>
          </a:prstGeom>
        </p:spPr>
      </p:pic>
      <p:sp>
        <p:nvSpPr>
          <p:cNvPr id="13" name="object 13"/>
          <p:cNvSpPr txBox="1"/>
          <p:nvPr/>
        </p:nvSpPr>
        <p:spPr>
          <a:xfrm>
            <a:off x="4768977" y="4837938"/>
            <a:ext cx="3603625" cy="479425"/>
          </a:xfrm>
          <a:prstGeom prst="rect">
            <a:avLst/>
          </a:prstGeom>
        </p:spPr>
        <p:txBody>
          <a:bodyPr vert="horz" wrap="square" lIns="0" tIns="12065" rIns="0" bIns="0" rtlCol="0">
            <a:spAutoFit/>
          </a:bodyPr>
          <a:lstStyle/>
          <a:p>
            <a:pPr algn="ctr">
              <a:lnSpc>
                <a:spcPts val="1789"/>
              </a:lnSpc>
              <a:spcBef>
                <a:spcPts val="95"/>
              </a:spcBef>
            </a:pPr>
            <a:r>
              <a:rPr sz="1600" b="1" spc="-5" dirty="0">
                <a:solidFill>
                  <a:srgbClr val="920A88"/>
                </a:solidFill>
                <a:latin typeface="Arial"/>
                <a:cs typeface="Arial"/>
              </a:rPr>
              <a:t>Judgment</a:t>
            </a:r>
            <a:r>
              <a:rPr sz="1600" b="1" spc="20" dirty="0">
                <a:solidFill>
                  <a:srgbClr val="920A88"/>
                </a:solidFill>
                <a:latin typeface="Arial"/>
                <a:cs typeface="Arial"/>
              </a:rPr>
              <a:t> </a:t>
            </a:r>
            <a:r>
              <a:rPr sz="1600" b="1" spc="-5" dirty="0">
                <a:solidFill>
                  <a:srgbClr val="920A88"/>
                </a:solidFill>
                <a:latin typeface="Arial"/>
                <a:cs typeface="Arial"/>
              </a:rPr>
              <a:t>ordering</a:t>
            </a:r>
            <a:r>
              <a:rPr sz="1600" b="1" spc="10" dirty="0">
                <a:solidFill>
                  <a:srgbClr val="920A88"/>
                </a:solidFill>
                <a:latin typeface="Arial"/>
                <a:cs typeface="Arial"/>
              </a:rPr>
              <a:t> </a:t>
            </a:r>
            <a:r>
              <a:rPr sz="1600" b="1" spc="-5" dirty="0">
                <a:solidFill>
                  <a:srgbClr val="920A88"/>
                </a:solidFill>
                <a:latin typeface="Arial"/>
                <a:cs typeface="Arial"/>
              </a:rPr>
              <a:t>or</a:t>
            </a:r>
            <a:r>
              <a:rPr sz="1600" b="1" spc="-10" dirty="0">
                <a:solidFill>
                  <a:srgbClr val="920A88"/>
                </a:solidFill>
                <a:latin typeface="Arial"/>
                <a:cs typeface="Arial"/>
              </a:rPr>
              <a:t> </a:t>
            </a:r>
            <a:r>
              <a:rPr sz="1600" b="1" spc="-5" dirty="0">
                <a:solidFill>
                  <a:srgbClr val="920A88"/>
                </a:solidFill>
                <a:latin typeface="Arial"/>
                <a:cs typeface="Arial"/>
              </a:rPr>
              <a:t>restraining</a:t>
            </a:r>
            <a:r>
              <a:rPr sz="1600" b="1" spc="20" dirty="0">
                <a:solidFill>
                  <a:srgbClr val="920A88"/>
                </a:solidFill>
                <a:latin typeface="Arial"/>
                <a:cs typeface="Arial"/>
              </a:rPr>
              <a:t> </a:t>
            </a:r>
            <a:r>
              <a:rPr sz="1600" b="1" spc="-10" dirty="0">
                <a:solidFill>
                  <a:srgbClr val="920A88"/>
                </a:solidFill>
                <a:latin typeface="Arial"/>
                <a:cs typeface="Arial"/>
              </a:rPr>
              <a:t>the</a:t>
            </a:r>
            <a:endParaRPr sz="1600">
              <a:latin typeface="Arial"/>
              <a:cs typeface="Arial"/>
            </a:endParaRPr>
          </a:p>
          <a:p>
            <a:pPr algn="ctr">
              <a:lnSpc>
                <a:spcPts val="1789"/>
              </a:lnSpc>
            </a:pPr>
            <a:r>
              <a:rPr sz="1600" b="1" spc="-5" dirty="0">
                <a:solidFill>
                  <a:srgbClr val="920A88"/>
                </a:solidFill>
                <a:latin typeface="Arial"/>
                <a:cs typeface="Arial"/>
              </a:rPr>
              <a:t>doing of</a:t>
            </a:r>
            <a:r>
              <a:rPr sz="1600" b="1" spc="-20" dirty="0">
                <a:solidFill>
                  <a:srgbClr val="920A88"/>
                </a:solidFill>
                <a:latin typeface="Arial"/>
                <a:cs typeface="Arial"/>
              </a:rPr>
              <a:t> </a:t>
            </a:r>
            <a:r>
              <a:rPr sz="1600" b="1" spc="-5" dirty="0">
                <a:solidFill>
                  <a:srgbClr val="920A88"/>
                </a:solidFill>
                <a:latin typeface="Arial"/>
                <a:cs typeface="Arial"/>
              </a:rPr>
              <a:t>an</a:t>
            </a:r>
            <a:r>
              <a:rPr sz="1600" b="1" spc="-20" dirty="0">
                <a:solidFill>
                  <a:srgbClr val="920A88"/>
                </a:solidFill>
                <a:latin typeface="Arial"/>
                <a:cs typeface="Arial"/>
              </a:rPr>
              <a:t> </a:t>
            </a:r>
            <a:r>
              <a:rPr sz="1600" b="1" spc="-5" dirty="0">
                <a:solidFill>
                  <a:srgbClr val="920A88"/>
                </a:solidFill>
                <a:latin typeface="Arial"/>
                <a:cs typeface="Arial"/>
              </a:rPr>
              <a:t>act</a:t>
            </a:r>
            <a:endParaRPr sz="1600">
              <a:latin typeface="Arial"/>
              <a:cs typeface="Arial"/>
            </a:endParaRPr>
          </a:p>
        </p:txBody>
      </p:sp>
      <p:sp>
        <p:nvSpPr>
          <p:cNvPr id="14" name="object 14"/>
          <p:cNvSpPr txBox="1"/>
          <p:nvPr/>
        </p:nvSpPr>
        <p:spPr>
          <a:xfrm>
            <a:off x="5611748" y="5582818"/>
            <a:ext cx="1917700" cy="610870"/>
          </a:xfrm>
          <a:prstGeom prst="rect">
            <a:avLst/>
          </a:prstGeom>
        </p:spPr>
        <p:txBody>
          <a:bodyPr vert="horz" wrap="square" lIns="0" tIns="12700" rIns="0" bIns="0" rtlCol="0">
            <a:spAutoFit/>
          </a:bodyPr>
          <a:lstStyle/>
          <a:p>
            <a:pPr marL="12700" marR="5080" indent="202565">
              <a:lnSpc>
                <a:spcPct val="120000"/>
              </a:lnSpc>
              <a:spcBef>
                <a:spcPts val="100"/>
              </a:spcBef>
            </a:pPr>
            <a:r>
              <a:rPr sz="1600" spc="-5" dirty="0">
                <a:solidFill>
                  <a:srgbClr val="920A88"/>
                </a:solidFill>
                <a:latin typeface="Arial"/>
                <a:cs typeface="Arial"/>
              </a:rPr>
              <a:t>Committal Order </a:t>
            </a:r>
            <a:r>
              <a:rPr sz="1600" dirty="0">
                <a:solidFill>
                  <a:srgbClr val="920A88"/>
                </a:solidFill>
                <a:latin typeface="Arial"/>
                <a:cs typeface="Arial"/>
              </a:rPr>
              <a:t> </a:t>
            </a:r>
            <a:r>
              <a:rPr sz="1600" spc="-10" dirty="0">
                <a:solidFill>
                  <a:srgbClr val="920A88"/>
                </a:solidFill>
                <a:latin typeface="Arial"/>
                <a:cs typeface="Arial"/>
              </a:rPr>
              <a:t>Writ</a:t>
            </a:r>
            <a:r>
              <a:rPr sz="1600" spc="-25" dirty="0">
                <a:solidFill>
                  <a:srgbClr val="920A88"/>
                </a:solidFill>
                <a:latin typeface="Arial"/>
                <a:cs typeface="Arial"/>
              </a:rPr>
              <a:t> </a:t>
            </a:r>
            <a:r>
              <a:rPr sz="1600" spc="-5" dirty="0">
                <a:solidFill>
                  <a:srgbClr val="920A88"/>
                </a:solidFill>
                <a:latin typeface="Arial"/>
                <a:cs typeface="Arial"/>
              </a:rPr>
              <a:t>of</a:t>
            </a:r>
            <a:r>
              <a:rPr sz="1600" spc="-20" dirty="0">
                <a:solidFill>
                  <a:srgbClr val="920A88"/>
                </a:solidFill>
                <a:latin typeface="Arial"/>
                <a:cs typeface="Arial"/>
              </a:rPr>
              <a:t> </a:t>
            </a:r>
            <a:r>
              <a:rPr sz="1600" spc="-5" dirty="0">
                <a:solidFill>
                  <a:srgbClr val="920A88"/>
                </a:solidFill>
                <a:latin typeface="Arial"/>
                <a:cs typeface="Arial"/>
              </a:rPr>
              <a:t>Sequestration</a:t>
            </a:r>
            <a:endParaRPr sz="1600">
              <a:latin typeface="Arial"/>
              <a:cs typeface="Arial"/>
            </a:endParaRPr>
          </a:p>
        </p:txBody>
      </p:sp>
      <p:pic>
        <p:nvPicPr>
          <p:cNvPr id="15" name="object 15"/>
          <p:cNvPicPr/>
          <p:nvPr/>
        </p:nvPicPr>
        <p:blipFill>
          <a:blip r:embed="rId6" cstate="print"/>
          <a:stretch>
            <a:fillRect/>
          </a:stretch>
        </p:blipFill>
        <p:spPr>
          <a:xfrm>
            <a:off x="1143000" y="3741407"/>
            <a:ext cx="6782561" cy="858786"/>
          </a:xfrm>
          <a:prstGeom prst="rect">
            <a:avLst/>
          </a:prstGeom>
        </p:spPr>
      </p:pic>
      <p:sp>
        <p:nvSpPr>
          <p:cNvPr id="16" name="object 16"/>
          <p:cNvSpPr txBox="1"/>
          <p:nvPr/>
        </p:nvSpPr>
        <p:spPr>
          <a:xfrm>
            <a:off x="1479550" y="3996944"/>
            <a:ext cx="6113780" cy="269240"/>
          </a:xfrm>
          <a:prstGeom prst="rect">
            <a:avLst/>
          </a:prstGeom>
        </p:spPr>
        <p:txBody>
          <a:bodyPr vert="horz" wrap="square" lIns="0" tIns="12065" rIns="0" bIns="0" rtlCol="0">
            <a:spAutoFit/>
          </a:bodyPr>
          <a:lstStyle/>
          <a:p>
            <a:pPr marL="12700">
              <a:lnSpc>
                <a:spcPct val="100000"/>
              </a:lnSpc>
              <a:spcBef>
                <a:spcPts val="95"/>
              </a:spcBef>
            </a:pPr>
            <a:r>
              <a:rPr sz="1600" b="1" spc="-40" dirty="0">
                <a:solidFill>
                  <a:srgbClr val="920A88"/>
                </a:solidFill>
                <a:latin typeface="Arial"/>
                <a:cs typeface="Arial"/>
              </a:rPr>
              <a:t>Types</a:t>
            </a:r>
            <a:r>
              <a:rPr sz="1600" b="1" spc="60" dirty="0">
                <a:solidFill>
                  <a:srgbClr val="920A88"/>
                </a:solidFill>
                <a:latin typeface="Arial"/>
                <a:cs typeface="Arial"/>
              </a:rPr>
              <a:t> </a:t>
            </a:r>
            <a:r>
              <a:rPr sz="1600" b="1" spc="-5" dirty="0">
                <a:solidFill>
                  <a:srgbClr val="920A88"/>
                </a:solidFill>
                <a:latin typeface="Arial"/>
                <a:cs typeface="Arial"/>
              </a:rPr>
              <a:t>of</a:t>
            </a:r>
            <a:r>
              <a:rPr sz="1600" b="1" spc="-10" dirty="0">
                <a:solidFill>
                  <a:srgbClr val="920A88"/>
                </a:solidFill>
                <a:latin typeface="Arial"/>
                <a:cs typeface="Arial"/>
              </a:rPr>
              <a:t> Judgments</a:t>
            </a:r>
            <a:r>
              <a:rPr sz="1600" b="1" spc="50" dirty="0">
                <a:solidFill>
                  <a:srgbClr val="920A88"/>
                </a:solidFill>
                <a:latin typeface="Arial"/>
                <a:cs typeface="Arial"/>
              </a:rPr>
              <a:t> </a:t>
            </a:r>
            <a:r>
              <a:rPr sz="1600" b="1" spc="-5" dirty="0">
                <a:solidFill>
                  <a:srgbClr val="920A88"/>
                </a:solidFill>
                <a:latin typeface="Arial"/>
                <a:cs typeface="Arial"/>
              </a:rPr>
              <a:t>and</a:t>
            </a:r>
            <a:r>
              <a:rPr sz="1600" b="1" spc="5" dirty="0">
                <a:solidFill>
                  <a:srgbClr val="920A88"/>
                </a:solidFill>
                <a:latin typeface="Arial"/>
                <a:cs typeface="Arial"/>
              </a:rPr>
              <a:t> </a:t>
            </a:r>
            <a:r>
              <a:rPr sz="1600" b="1" spc="-5" dirty="0">
                <a:solidFill>
                  <a:srgbClr val="920A88"/>
                </a:solidFill>
                <a:latin typeface="Arial"/>
                <a:cs typeface="Arial"/>
              </a:rPr>
              <a:t>their</a:t>
            </a:r>
            <a:r>
              <a:rPr sz="1600" b="1" spc="15" dirty="0">
                <a:solidFill>
                  <a:srgbClr val="920A88"/>
                </a:solidFill>
                <a:latin typeface="Arial"/>
                <a:cs typeface="Arial"/>
              </a:rPr>
              <a:t> </a:t>
            </a:r>
            <a:r>
              <a:rPr sz="1600" b="1" spc="-10" dirty="0">
                <a:solidFill>
                  <a:srgbClr val="920A88"/>
                </a:solidFill>
                <a:latin typeface="Arial"/>
                <a:cs typeface="Arial"/>
              </a:rPr>
              <a:t>various</a:t>
            </a:r>
            <a:r>
              <a:rPr sz="1600" b="1" spc="45" dirty="0">
                <a:solidFill>
                  <a:srgbClr val="920A88"/>
                </a:solidFill>
                <a:latin typeface="Arial"/>
                <a:cs typeface="Arial"/>
              </a:rPr>
              <a:t> </a:t>
            </a:r>
            <a:r>
              <a:rPr sz="1600" b="1" spc="-5" dirty="0">
                <a:solidFill>
                  <a:srgbClr val="920A88"/>
                </a:solidFill>
                <a:latin typeface="Arial"/>
                <a:cs typeface="Arial"/>
              </a:rPr>
              <a:t>Methods</a:t>
            </a:r>
            <a:r>
              <a:rPr sz="1600" b="1" spc="35" dirty="0">
                <a:solidFill>
                  <a:srgbClr val="920A88"/>
                </a:solidFill>
                <a:latin typeface="Arial"/>
                <a:cs typeface="Arial"/>
              </a:rPr>
              <a:t> </a:t>
            </a:r>
            <a:r>
              <a:rPr sz="1600" b="1" spc="-5" dirty="0">
                <a:solidFill>
                  <a:srgbClr val="920A88"/>
                </a:solidFill>
                <a:latin typeface="Arial"/>
                <a:cs typeface="Arial"/>
              </a:rPr>
              <a:t>of Enforcement</a:t>
            </a:r>
            <a:endParaRPr sz="1600">
              <a:latin typeface="Arial"/>
              <a:cs typeface="Arial"/>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329</TotalTime>
  <Words>2891</Words>
  <Application>Microsoft Office PowerPoint</Application>
  <PresentationFormat>On-screen Show (4:3)</PresentationFormat>
  <Paragraphs>179</Paragraphs>
  <Slides>26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Calibri</vt:lpstr>
      <vt:lpstr>Courier New</vt:lpstr>
      <vt:lpstr>Wingdings</vt:lpstr>
      <vt:lpstr>Office Theme</vt:lpstr>
      <vt:lpstr>PRACTICE AND PROCEDURE OF THE SMALL CLAIMS COURT OF THE DELTA STATE JUDICIARY  ENFORCEMENT OF  JUDGMENTS OF THE SMALL CLAIMS COURT AND APPEALS TO THE HIGH COURT</vt:lpstr>
      <vt:lpstr>PowerPoint Presentation</vt:lpstr>
      <vt:lpstr>Introductory Matters</vt:lpstr>
      <vt:lpstr>Introductory Matters (Contd.)</vt:lpstr>
      <vt:lpstr>Meaning of Judgment</vt:lpstr>
      <vt:lpstr>Classification of Judgments</vt:lpstr>
      <vt:lpstr>Special Provisions on the Enforcement of Judgments  of the  Small Claims Court</vt:lpstr>
      <vt:lpstr>Special Provisions on the Enforcement of Judgments of the  Small Claims Court</vt:lpstr>
      <vt:lpstr>Methods of Enforcement of  Judgment</vt:lpstr>
      <vt:lpstr>Methods of Enforcement of Judgments of the  Small Claims Court</vt:lpstr>
      <vt:lpstr>Writ of Fieri Facias (Fifa)</vt:lpstr>
      <vt:lpstr>Garnishee Proceedings</vt:lpstr>
      <vt:lpstr>Garnishee Proceedings (contd.)</vt:lpstr>
      <vt:lpstr>Garnishee Proceedings….</vt:lpstr>
      <vt:lpstr>Garnishee Proceedings (contd.)</vt:lpstr>
      <vt:lpstr>Judgment Summons</vt:lpstr>
      <vt:lpstr>Writ of Sequestration</vt:lpstr>
      <vt:lpstr>PowerPoint Presentation</vt:lpstr>
      <vt:lpstr>PowerPoint Presentation</vt:lpstr>
      <vt:lpstr>Appeals</vt:lpstr>
      <vt:lpstr>Appeals from the Small Claims  Court – Relevant Provisions</vt:lpstr>
      <vt:lpstr>Notice of Appeal</vt:lpstr>
      <vt:lpstr>Grounds of Appeal</vt:lpstr>
      <vt:lpstr>Hearing of the Appeal</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SMALL CLAIMS COURT</dc:title>
  <dc:creator>ADETOLA</dc:creator>
  <cp:lastModifiedBy>Banwo &amp; Ighodalo</cp:lastModifiedBy>
  <cp:revision>111</cp:revision>
  <dcterms:created xsi:type="dcterms:W3CDTF">2022-02-24T16:32:05Z</dcterms:created>
  <dcterms:modified xsi:type="dcterms:W3CDTF">2023-05-12T13:31:29Z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2022-02-17T00:00:00Z</vt:filetime>
  </property>
  <property fmtid="{D5CDD505-2E9C-101B-9397-08002B2CF9AE}" pid="3" name="Creator">
    <vt:lpwstr>Microsoft® PowerPoint® for Microsoft 365</vt:lpwstr>
  </property>
  <property fmtid="{D5CDD505-2E9C-101B-9397-08002B2CF9AE}" pid="4" name="LastSaved">
    <vt:filetime>2022-02-24T00:00:00Z</vt:filetime>
  </property>
</Properties>
</file>